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64" r:id="rId2"/>
    <p:sldMasterId id="2147483677" r:id="rId3"/>
  </p:sldMasterIdLst>
  <p:notesMasterIdLst>
    <p:notesMasterId r:id="rId47"/>
  </p:notesMasterIdLst>
  <p:sldIdLst>
    <p:sldId id="259" r:id="rId4"/>
    <p:sldId id="295" r:id="rId5"/>
    <p:sldId id="296" r:id="rId6"/>
    <p:sldId id="297" r:id="rId7"/>
    <p:sldId id="298" r:id="rId8"/>
    <p:sldId id="299" r:id="rId9"/>
    <p:sldId id="300" r:id="rId10"/>
    <p:sldId id="301" r:id="rId11"/>
    <p:sldId id="302" r:id="rId12"/>
    <p:sldId id="303" r:id="rId13"/>
    <p:sldId id="304" r:id="rId14"/>
    <p:sldId id="305" r:id="rId15"/>
    <p:sldId id="306" r:id="rId16"/>
    <p:sldId id="307" r:id="rId17"/>
    <p:sldId id="308" r:id="rId18"/>
    <p:sldId id="309" r:id="rId19"/>
    <p:sldId id="310" r:id="rId20"/>
    <p:sldId id="311" r:id="rId21"/>
    <p:sldId id="312" r:id="rId22"/>
    <p:sldId id="313" r:id="rId23"/>
    <p:sldId id="314" r:id="rId24"/>
    <p:sldId id="315" r:id="rId25"/>
    <p:sldId id="316" r:id="rId26"/>
    <p:sldId id="317" r:id="rId27"/>
    <p:sldId id="318" r:id="rId28"/>
    <p:sldId id="319" r:id="rId29"/>
    <p:sldId id="320" r:id="rId30"/>
    <p:sldId id="321" r:id="rId31"/>
    <p:sldId id="322" r:id="rId32"/>
    <p:sldId id="323" r:id="rId33"/>
    <p:sldId id="335" r:id="rId34"/>
    <p:sldId id="336" r:id="rId35"/>
    <p:sldId id="337" r:id="rId36"/>
    <p:sldId id="338" r:id="rId37"/>
    <p:sldId id="339" r:id="rId38"/>
    <p:sldId id="329" r:id="rId39"/>
    <p:sldId id="342" r:id="rId40"/>
    <p:sldId id="330" r:id="rId41"/>
    <p:sldId id="340" r:id="rId42"/>
    <p:sldId id="341" r:id="rId43"/>
    <p:sldId id="333" r:id="rId44"/>
    <p:sldId id="334" r:id="rId45"/>
    <p:sldId id="294" r:id="rId4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57"/>
    <p:restoredTop sz="93681"/>
  </p:normalViewPr>
  <p:slideViewPr>
    <p:cSldViewPr>
      <p:cViewPr varScale="1">
        <p:scale>
          <a:sx n="118" d="100"/>
          <a:sy n="118" d="100"/>
        </p:scale>
        <p:origin x="1768" y="2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media/image1.tiff>
</file>

<file path=ppt/media/image10.tiff>
</file>

<file path=ppt/media/image11.tiff>
</file>

<file path=ppt/media/image12.tiff>
</file>

<file path=ppt/media/image13.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62B1D6-8B29-4576-8BF9-C029168734D1}" type="datetimeFigureOut">
              <a:rPr lang="zh-CN" altLang="en-US" smtClean="0"/>
              <a:t>2019/9/2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75B0B3-4BDA-47AE-8AAF-04CE7632D5A3}" type="slidenum">
              <a:rPr lang="zh-CN" altLang="en-US" smtClean="0"/>
              <a:t>‹#›</a:t>
            </a:fld>
            <a:endParaRPr lang="zh-CN" altLang="en-US"/>
          </a:p>
        </p:txBody>
      </p:sp>
    </p:spTree>
    <p:extLst>
      <p:ext uri="{BB962C8B-B14F-4D97-AF65-F5344CB8AC3E}">
        <p14:creationId xmlns:p14="http://schemas.microsoft.com/office/powerpoint/2010/main" val="4195944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8B3C9DE-3044-0D45-9747-8E296D231D11}" type="slidenum">
              <a:rPr lang="en-US" altLang="zh-CN">
                <a:solidFill>
                  <a:srgbClr val="000000"/>
                </a:solidFill>
              </a:rPr>
              <a:pPr/>
              <a:t>37</a:t>
            </a:fld>
            <a:endParaRPr lang="en-US" altLang="zh-CN">
              <a:solidFill>
                <a:srgbClr val="000000"/>
              </a:solidFill>
            </a:endParaRPr>
          </a:p>
        </p:txBody>
      </p:sp>
      <p:sp>
        <p:nvSpPr>
          <p:cNvPr id="141314" name="Rectangle 2"/>
          <p:cNvSpPr>
            <a:spLocks noGrp="1" noRot="1" noChangeAspect="1" noChangeArrowheads="1" noTextEdit="1"/>
          </p:cNvSpPr>
          <p:nvPr>
            <p:ph type="sldImg"/>
          </p:nvPr>
        </p:nvSpPr>
        <p:spPr>
          <a:ln/>
        </p:spPr>
      </p:sp>
      <p:sp>
        <p:nvSpPr>
          <p:cNvPr id="141315" name="Rectangle 3"/>
          <p:cNvSpPr>
            <a:spLocks noGrp="1" noChangeArrowheads="1"/>
          </p:cNvSpPr>
          <p:nvPr>
            <p:ph type="body" idx="1"/>
          </p:nvPr>
        </p:nvSpPr>
        <p:spPr/>
        <p:txBody>
          <a:bodyPr/>
          <a:lstStyle/>
          <a:p>
            <a:r>
              <a:rPr lang="zh-CN" altLang="en-US"/>
              <a:t>动态存储器的存储原理，决定了它的如下特点：</a:t>
            </a:r>
          </a:p>
        </p:txBody>
      </p:sp>
    </p:spTree>
    <p:extLst>
      <p:ext uri="{BB962C8B-B14F-4D97-AF65-F5344CB8AC3E}">
        <p14:creationId xmlns:p14="http://schemas.microsoft.com/office/powerpoint/2010/main" val="703060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CEB506B-8091-5846-96F2-FB2CF16133E7}" type="slidenum">
              <a:rPr lang="en-US" altLang="zh-CN">
                <a:solidFill>
                  <a:srgbClr val="000000"/>
                </a:solidFill>
              </a:rPr>
              <a:pPr/>
              <a:t>39</a:t>
            </a:fld>
            <a:endParaRPr lang="en-US" altLang="zh-CN">
              <a:solidFill>
                <a:srgbClr val="000000"/>
              </a:solidFill>
            </a:endParaRPr>
          </a:p>
        </p:txBody>
      </p:sp>
      <p:sp>
        <p:nvSpPr>
          <p:cNvPr id="104450" name="Rectangle 2"/>
          <p:cNvSpPr>
            <a:spLocks noGrp="1" noChangeArrowheads="1"/>
          </p:cNvSpPr>
          <p:nvPr>
            <p:ph type="body" idx="1"/>
          </p:nvPr>
        </p:nvSpPr>
        <p:spPr>
          <a:xfrm>
            <a:off x="515938" y="4343400"/>
            <a:ext cx="5910262" cy="4114800"/>
          </a:xfrm>
          <a:noFill/>
          <a:ln/>
          <a:extLst>
            <a:ext uri="{91240B29-F687-4f45-9708-019B960494DF}">
              <a14:hiddenLine xmlns="" xmlns:a14="http://schemas.microsoft.com/office/drawing/2010/main" w="12700">
                <a:solidFill>
                  <a:schemeClr val="tx1"/>
                </a:solidFill>
                <a:miter lim="800000"/>
                <a:headEnd/>
                <a:tailEnd/>
              </a14:hiddenLine>
            </a:ext>
          </a:extLst>
        </p:spPr>
        <p:txBody>
          <a:bodyPr lIns="90488" tIns="44450" rIns="90488" bIns="44450"/>
          <a:lstStyle/>
          <a:p>
            <a:r>
              <a:rPr lang="en-US" altLang="zh-CN"/>
              <a:t>Let me show you an example.  Here we are performing two write operation to the DRAM.</a:t>
            </a:r>
          </a:p>
          <a:p>
            <a:r>
              <a:rPr lang="en-US" altLang="zh-CN"/>
              <a:t>Setup/hold times in colar bars</a:t>
            </a:r>
          </a:p>
          <a:p>
            <a:r>
              <a:rPr lang="en-US" altLang="zh-CN"/>
              <a:t>Remember, this is very important. All DRAM access start with the assertion of the RAS line.</a:t>
            </a:r>
          </a:p>
          <a:p>
            <a:r>
              <a:rPr lang="en-US" altLang="zh-CN"/>
              <a:t>When the RAS_L line go low, the address lines are latched in as row address.  This is followed by the CAS_L line going low to latch in the column address.</a:t>
            </a:r>
          </a:p>
          <a:p>
            <a:r>
              <a:rPr lang="en-US" altLang="zh-CN"/>
              <a:t>Of course, there will be certain setup and hold time requirements for the address as well as data as highlighted here.</a:t>
            </a:r>
          </a:p>
          <a:p>
            <a:r>
              <a:rPr lang="en-US" altLang="zh-CN"/>
              <a:t>Since the Write Enable line is already asserted before CAS is asserted, write will occur shortly after the column address is latched in.  This is referred to as the Early Write Cycle.</a:t>
            </a:r>
          </a:p>
          <a:p>
            <a:r>
              <a:rPr lang="en-US" altLang="zh-CN"/>
              <a:t>This is different from the 2nd example I showed here where the Write Enable signal comes AFTER the assertion of CAS.  This is referred to as a Later Write cycle.</a:t>
            </a:r>
          </a:p>
          <a:p>
            <a:r>
              <a:rPr lang="en-US" altLang="zh-CN"/>
              <a:t>Notice that in the early write cycle, the width of the CAS line, which you as a logic designer can and should control, must be as long as the memory</a:t>
            </a:r>
            <a:r>
              <a:rPr lang="zh-CN" altLang="en-US"/>
              <a:t>抯</a:t>
            </a:r>
            <a:r>
              <a:rPr lang="en-US" altLang="zh-CN"/>
              <a:t> write access time.</a:t>
            </a:r>
          </a:p>
          <a:p>
            <a:r>
              <a:rPr lang="en-US" altLang="zh-CN"/>
              <a:t>On the other hand, in the later write cycle, the width of the Write Enable pulse must be as wide as the WR Access Time.</a:t>
            </a:r>
          </a:p>
          <a:p>
            <a:r>
              <a:rPr lang="en-US" altLang="zh-CN"/>
              <a:t>Also notice that the RAS line has to remain asserted (low) during the entire access cycle.</a:t>
            </a:r>
          </a:p>
          <a:p>
            <a:r>
              <a:rPr lang="en-US" altLang="zh-CN"/>
              <a:t>The DRAM write cycle time is defined as the time between the two RAS pulse and is much longer than the DRAM write access time.</a:t>
            </a:r>
          </a:p>
          <a:p>
            <a:endParaRPr lang="en-US" altLang="zh-CN"/>
          </a:p>
          <a:p>
            <a:r>
              <a:rPr lang="en-US" altLang="zh-CN"/>
              <a:t>+3 = 63 min. (Y:43)</a:t>
            </a:r>
          </a:p>
        </p:txBody>
      </p:sp>
      <p:sp>
        <p:nvSpPr>
          <p:cNvPr id="104451" name="Rectangle 3"/>
          <p:cNvSpPr>
            <a:spLocks noGrp="1" noRot="1" noChangeAspect="1" noChangeArrowheads="1" noTextEdit="1"/>
          </p:cNvSpPr>
          <p:nvPr>
            <p:ph type="sldImg"/>
          </p:nvPr>
        </p:nvSpPr>
        <p:spPr>
          <a:xfrm>
            <a:off x="1162050" y="590550"/>
            <a:ext cx="4548188" cy="3411538"/>
          </a:xfrm>
          <a:ln>
            <a:noFill/>
          </a:ln>
          <a:extLst>
            <a:ext uri="{FAA26D3D-D897-4be2-8F04-BA451C77F1D7}">
              <ma14:placeholderFlag xmlns:ma14="http://schemas.microsoft.com/office/mac/drawingml/2011/main" xmlns="" val="1"/>
            </a:ext>
            <a:ext uri="{909E8E84-426E-40dd-AFC4-6F175D3DCCD1}">
              <a14:hiddenFill xmlns="" xmlns:a14="http://schemas.microsoft.com/office/drawing/2010/main">
                <a:noFill/>
              </a14:hiddenFill>
            </a:ext>
            <a:ext uri="{91240B29-F687-4f45-9708-019B960494DF}">
              <a14:hiddenLine xmlns="" xmlns:a14="http://schemas.microsoft.com/office/drawing/2010/main" w="12700">
                <a:solidFill>
                  <a:srgbClr val="000000"/>
                </a:solidFill>
                <a:miter lim="800000"/>
                <a:headEnd/>
                <a:tailEnd/>
              </a14:hiddenLine>
            </a:ext>
          </a:extLst>
        </p:spPr>
      </p:sp>
    </p:spTree>
    <p:extLst>
      <p:ext uri="{BB962C8B-B14F-4D97-AF65-F5344CB8AC3E}">
        <p14:creationId xmlns:p14="http://schemas.microsoft.com/office/powerpoint/2010/main" val="17960548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98D3FE-6C99-2D46-92E8-54D9501A805F}" type="slidenum">
              <a:rPr lang="en-US" altLang="zh-CN">
                <a:solidFill>
                  <a:srgbClr val="000000"/>
                </a:solidFill>
              </a:rPr>
              <a:pPr/>
              <a:t>40</a:t>
            </a:fld>
            <a:endParaRPr lang="en-US" altLang="zh-CN">
              <a:solidFill>
                <a:srgbClr val="000000"/>
              </a:solidFill>
            </a:endParaRPr>
          </a:p>
        </p:txBody>
      </p:sp>
      <p:sp>
        <p:nvSpPr>
          <p:cNvPr id="106498" name="Rectangle 2"/>
          <p:cNvSpPr>
            <a:spLocks noGrp="1" noChangeArrowheads="1"/>
          </p:cNvSpPr>
          <p:nvPr>
            <p:ph type="body" idx="1"/>
          </p:nvPr>
        </p:nvSpPr>
        <p:spPr>
          <a:xfrm>
            <a:off x="515938" y="4343400"/>
            <a:ext cx="5910262" cy="4114800"/>
          </a:xfrm>
          <a:noFill/>
          <a:ln/>
          <a:extLst>
            <a:ext uri="{91240B29-F687-4f45-9708-019B960494DF}">
              <a14:hiddenLine xmlns="" xmlns:a14="http://schemas.microsoft.com/office/drawing/2010/main" w="12700">
                <a:solidFill>
                  <a:schemeClr val="tx1"/>
                </a:solidFill>
                <a:miter lim="800000"/>
                <a:headEnd/>
                <a:tailEnd/>
              </a14:hiddenLine>
            </a:ext>
          </a:extLst>
        </p:spPr>
        <p:txBody>
          <a:bodyPr lIns="90488" tIns="44450" rIns="90488" bIns="44450"/>
          <a:lstStyle/>
          <a:p>
            <a:r>
              <a:rPr lang="en-US" altLang="zh-CN"/>
              <a:t>Similar to DRAM write, DRAM read can also be a Early read or a Late read.</a:t>
            </a:r>
          </a:p>
          <a:p>
            <a:r>
              <a:rPr lang="en-US" altLang="zh-CN"/>
              <a:t>In the Early Read Cycle, Output Enable is asserted before CAS is asserted so the data lines will contain valid data one Read access time after the CAS line has gone low.</a:t>
            </a:r>
          </a:p>
          <a:p>
            <a:r>
              <a:rPr lang="en-US" altLang="zh-CN"/>
              <a:t>In the Late Read cycle, Output Enable is asserted after CAS is asserted so the data will not be available on the data lines until one read access time after OE is asserted.</a:t>
            </a:r>
          </a:p>
          <a:p>
            <a:r>
              <a:rPr lang="en-US" altLang="zh-CN"/>
              <a:t>Once again, notice that the RAS line has to remain asserted during the entire time. The DRAM read cycle time is defined as the time between the two RAS pulse.</a:t>
            </a:r>
          </a:p>
          <a:p>
            <a:r>
              <a:rPr lang="en-US" altLang="zh-CN"/>
              <a:t>Notice that the DRAM read cycle time is much longer than the read access time.</a:t>
            </a:r>
          </a:p>
          <a:p>
            <a:r>
              <a:rPr lang="en-US" altLang="zh-CN"/>
              <a:t>Q: RAS &amp; CAS at same time? Yes, both must be low</a:t>
            </a:r>
          </a:p>
          <a:p>
            <a:endParaRPr lang="en-US" altLang="zh-CN"/>
          </a:p>
          <a:p>
            <a:r>
              <a:rPr lang="en-US" altLang="zh-CN"/>
              <a:t>+2 = 65 min. (Y:45)</a:t>
            </a:r>
          </a:p>
        </p:txBody>
      </p:sp>
      <p:sp>
        <p:nvSpPr>
          <p:cNvPr id="106499" name="Rectangle 3"/>
          <p:cNvSpPr>
            <a:spLocks noGrp="1" noRot="1" noChangeAspect="1" noChangeArrowheads="1" noTextEdit="1"/>
          </p:cNvSpPr>
          <p:nvPr>
            <p:ph type="sldImg"/>
          </p:nvPr>
        </p:nvSpPr>
        <p:spPr>
          <a:xfrm>
            <a:off x="1162050" y="590550"/>
            <a:ext cx="4548188" cy="3411538"/>
          </a:xfrm>
          <a:ln>
            <a:noFill/>
          </a:ln>
          <a:extLst>
            <a:ext uri="{FAA26D3D-D897-4be2-8F04-BA451C77F1D7}">
              <ma14:placeholderFlag xmlns:ma14="http://schemas.microsoft.com/office/mac/drawingml/2011/main" xmlns="" val="1"/>
            </a:ext>
            <a:ext uri="{909E8E84-426E-40dd-AFC4-6F175D3DCCD1}">
              <a14:hiddenFill xmlns="" xmlns:a14="http://schemas.microsoft.com/office/drawing/2010/main">
                <a:noFill/>
              </a14:hiddenFill>
            </a:ext>
            <a:ext uri="{91240B29-F687-4f45-9708-019B960494DF}">
              <a14:hiddenLine xmlns="" xmlns:a14="http://schemas.microsoft.com/office/drawing/2010/main" w="12700">
                <a:solidFill>
                  <a:srgbClr val="000000"/>
                </a:solidFill>
                <a:miter lim="800000"/>
                <a:headEnd/>
                <a:tailEnd/>
              </a14:hiddenLine>
            </a:ext>
          </a:extLst>
        </p:spPr>
      </p:sp>
    </p:spTree>
    <p:extLst>
      <p:ext uri="{BB962C8B-B14F-4D97-AF65-F5344CB8AC3E}">
        <p14:creationId xmlns:p14="http://schemas.microsoft.com/office/powerpoint/2010/main" val="761004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dirty="0"/>
              <a:t>单击此处编辑母版副标题样式</a:t>
            </a:r>
          </a:p>
        </p:txBody>
      </p:sp>
      <p:sp>
        <p:nvSpPr>
          <p:cNvPr id="4" name="日期占位符 13"/>
          <p:cNvSpPr>
            <a:spLocks noGrp="1" noChangeArrowheads="1"/>
          </p:cNvSpPr>
          <p:nvPr>
            <p:ph type="dt" sz="half" idx="10"/>
          </p:nvPr>
        </p:nvSpPr>
        <p:spPr>
          <a:ln/>
        </p:spPr>
        <p:txBody>
          <a:bodyPr/>
          <a:lstStyle>
            <a:lvl1pPr>
              <a:defRPr/>
            </a:lvl1pPr>
          </a:lstStyle>
          <a:p>
            <a:pPr>
              <a:defRPr/>
            </a:pPr>
            <a:fld id="{5DEC01EA-BED1-4B3F-88CD-0DD882316650}"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dirty="0">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F14F7C2F-BCBD-A149-8F90-21DECE8FB1A6}"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页脚占位符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幻灯片编号占位符 5"/>
          <p:cNvSpPr>
            <a:spLocks noGrp="1"/>
          </p:cNvSpPr>
          <p:nvPr>
            <p:ph type="sldNum" sz="quarter" idx="12"/>
          </p:nvPr>
        </p:nvSpPr>
        <p:spPr/>
        <p:txBody>
          <a:bodyPr/>
          <a:lstStyle>
            <a:lvl1pPr>
              <a:defRPr/>
            </a:lvl1pPr>
          </a:lstStyle>
          <a:p>
            <a:fld id="{A97F2F47-7D0B-0045-9810-9F64CDEADD89}"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lvl1pPr>
              <a:defRPr/>
            </a:lvl1pPr>
          </a:lstStyle>
          <a:p>
            <a:endParaRPr lang="en-US" altLang="zh-CN">
              <a:solidFill>
                <a:srgbClr val="000000"/>
              </a:solidFill>
            </a:endParaRPr>
          </a:p>
        </p:txBody>
      </p:sp>
      <p:sp>
        <p:nvSpPr>
          <p:cNvPr id="6" name="页脚占位符 5"/>
          <p:cNvSpPr>
            <a:spLocks noGrp="1"/>
          </p:cNvSpPr>
          <p:nvPr>
            <p:ph type="ftr" sz="quarter" idx="11"/>
          </p:nvPr>
        </p:nvSpPr>
        <p:spPr/>
        <p:txBody>
          <a:bodyPr/>
          <a:lstStyle>
            <a:lvl1pPr>
              <a:defRPr/>
            </a:lvl1pPr>
          </a:lstStyle>
          <a:p>
            <a:endParaRPr lang="en-US" altLang="zh-CN">
              <a:solidFill>
                <a:srgbClr val="000000"/>
              </a:solidFill>
            </a:endParaRPr>
          </a:p>
        </p:txBody>
      </p:sp>
      <p:sp>
        <p:nvSpPr>
          <p:cNvPr id="7" name="幻灯片编号占位符 6"/>
          <p:cNvSpPr>
            <a:spLocks noGrp="1"/>
          </p:cNvSpPr>
          <p:nvPr>
            <p:ph type="sldNum" sz="quarter" idx="12"/>
          </p:nvPr>
        </p:nvSpPr>
        <p:spPr/>
        <p:txBody>
          <a:bodyPr/>
          <a:lstStyle>
            <a:lvl1pPr>
              <a:defRPr/>
            </a:lvl1pPr>
          </a:lstStyle>
          <a:p>
            <a:fld id="{88F2612C-783D-DE40-A999-D5A9C9D815CA}"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lvl1pPr>
              <a:defRPr/>
            </a:lvl1pPr>
          </a:lstStyle>
          <a:p>
            <a:endParaRPr lang="en-US" altLang="zh-CN">
              <a:solidFill>
                <a:srgbClr val="000000"/>
              </a:solidFill>
            </a:endParaRPr>
          </a:p>
        </p:txBody>
      </p:sp>
      <p:sp>
        <p:nvSpPr>
          <p:cNvPr id="8" name="页脚占位符 7"/>
          <p:cNvSpPr>
            <a:spLocks noGrp="1"/>
          </p:cNvSpPr>
          <p:nvPr>
            <p:ph type="ftr" sz="quarter" idx="11"/>
          </p:nvPr>
        </p:nvSpPr>
        <p:spPr/>
        <p:txBody>
          <a:bodyPr/>
          <a:lstStyle>
            <a:lvl1pPr>
              <a:defRPr/>
            </a:lvl1pPr>
          </a:lstStyle>
          <a:p>
            <a:endParaRPr lang="en-US" altLang="zh-CN">
              <a:solidFill>
                <a:srgbClr val="000000"/>
              </a:solidFill>
            </a:endParaRPr>
          </a:p>
        </p:txBody>
      </p:sp>
      <p:sp>
        <p:nvSpPr>
          <p:cNvPr id="9" name="幻灯片编号占位符 8"/>
          <p:cNvSpPr>
            <a:spLocks noGrp="1"/>
          </p:cNvSpPr>
          <p:nvPr>
            <p:ph type="sldNum" sz="quarter" idx="12"/>
          </p:nvPr>
        </p:nvSpPr>
        <p:spPr/>
        <p:txBody>
          <a:bodyPr/>
          <a:lstStyle>
            <a:lvl1pPr>
              <a:defRPr/>
            </a:lvl1pPr>
          </a:lstStyle>
          <a:p>
            <a:fld id="{71E5BA2F-8DEB-0040-B130-CCC3E765FB48}"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lvl1pPr>
              <a:defRPr/>
            </a:lvl1pPr>
          </a:lstStyle>
          <a:p>
            <a:endParaRPr lang="en-US" altLang="zh-CN">
              <a:solidFill>
                <a:srgbClr val="000000"/>
              </a:solidFill>
            </a:endParaRPr>
          </a:p>
        </p:txBody>
      </p:sp>
      <p:sp>
        <p:nvSpPr>
          <p:cNvPr id="4" name="页脚占位符 3"/>
          <p:cNvSpPr>
            <a:spLocks noGrp="1"/>
          </p:cNvSpPr>
          <p:nvPr>
            <p:ph type="ftr" sz="quarter" idx="11"/>
          </p:nvPr>
        </p:nvSpPr>
        <p:spPr/>
        <p:txBody>
          <a:bodyPr/>
          <a:lstStyle>
            <a:lvl1pPr>
              <a:defRPr/>
            </a:lvl1pPr>
          </a:lstStyle>
          <a:p>
            <a:endParaRPr lang="en-US" altLang="zh-CN">
              <a:solidFill>
                <a:srgbClr val="000000"/>
              </a:solidFill>
            </a:endParaRPr>
          </a:p>
        </p:txBody>
      </p:sp>
      <p:sp>
        <p:nvSpPr>
          <p:cNvPr id="5" name="幻灯片编号占位符 4"/>
          <p:cNvSpPr>
            <a:spLocks noGrp="1"/>
          </p:cNvSpPr>
          <p:nvPr>
            <p:ph type="sldNum" sz="quarter" idx="12"/>
          </p:nvPr>
        </p:nvSpPr>
        <p:spPr/>
        <p:txBody>
          <a:bodyPr/>
          <a:lstStyle>
            <a:lvl1pPr>
              <a:defRPr/>
            </a:lvl1pPr>
          </a:lstStyle>
          <a:p>
            <a:fld id="{A7CAFFCC-FA7B-4C49-A912-9637E0CB7317}"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solidFill>
                <a:srgbClr val="000000"/>
              </a:solidFill>
            </a:endParaRPr>
          </a:p>
        </p:txBody>
      </p:sp>
      <p:sp>
        <p:nvSpPr>
          <p:cNvPr id="3" name="页脚占位符 2"/>
          <p:cNvSpPr>
            <a:spLocks noGrp="1"/>
          </p:cNvSpPr>
          <p:nvPr>
            <p:ph type="ftr" sz="quarter" idx="11"/>
          </p:nvPr>
        </p:nvSpPr>
        <p:spPr/>
        <p:txBody>
          <a:bodyPr/>
          <a:lstStyle>
            <a:lvl1pPr>
              <a:defRPr/>
            </a:lvl1pPr>
          </a:lstStyle>
          <a:p>
            <a:endParaRPr lang="en-US" altLang="zh-CN">
              <a:solidFill>
                <a:srgbClr val="000000"/>
              </a:solidFill>
            </a:endParaRPr>
          </a:p>
        </p:txBody>
      </p:sp>
      <p:sp>
        <p:nvSpPr>
          <p:cNvPr id="4" name="幻灯片编号占位符 3"/>
          <p:cNvSpPr>
            <a:spLocks noGrp="1"/>
          </p:cNvSpPr>
          <p:nvPr>
            <p:ph type="sldNum" sz="quarter" idx="12"/>
          </p:nvPr>
        </p:nvSpPr>
        <p:spPr/>
        <p:txBody>
          <a:bodyPr/>
          <a:lstStyle>
            <a:lvl1pPr>
              <a:defRPr/>
            </a:lvl1pPr>
          </a:lstStyle>
          <a:p>
            <a:fld id="{66AFEB61-18F8-404C-B6FC-F1839F670659}"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solidFill>
                <a:srgbClr val="000000"/>
              </a:solidFill>
            </a:endParaRPr>
          </a:p>
        </p:txBody>
      </p:sp>
      <p:sp>
        <p:nvSpPr>
          <p:cNvPr id="6" name="页脚占位符 5"/>
          <p:cNvSpPr>
            <a:spLocks noGrp="1"/>
          </p:cNvSpPr>
          <p:nvPr>
            <p:ph type="ftr" sz="quarter" idx="11"/>
          </p:nvPr>
        </p:nvSpPr>
        <p:spPr/>
        <p:txBody>
          <a:bodyPr/>
          <a:lstStyle>
            <a:lvl1pPr>
              <a:defRPr/>
            </a:lvl1pPr>
          </a:lstStyle>
          <a:p>
            <a:endParaRPr lang="en-US" altLang="zh-CN">
              <a:solidFill>
                <a:srgbClr val="000000"/>
              </a:solidFill>
            </a:endParaRPr>
          </a:p>
        </p:txBody>
      </p:sp>
      <p:sp>
        <p:nvSpPr>
          <p:cNvPr id="7" name="幻灯片编号占位符 6"/>
          <p:cNvSpPr>
            <a:spLocks noGrp="1"/>
          </p:cNvSpPr>
          <p:nvPr>
            <p:ph type="sldNum" sz="quarter" idx="12"/>
          </p:nvPr>
        </p:nvSpPr>
        <p:spPr/>
        <p:txBody>
          <a:bodyPr/>
          <a:lstStyle>
            <a:lvl1pPr>
              <a:defRPr/>
            </a:lvl1pPr>
          </a:lstStyle>
          <a:p>
            <a:fld id="{52EA83BB-2B31-8B4B-B62B-A02D165B1500}"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solidFill>
                <a:srgbClr val="000000"/>
              </a:solidFill>
            </a:endParaRPr>
          </a:p>
        </p:txBody>
      </p:sp>
      <p:sp>
        <p:nvSpPr>
          <p:cNvPr id="6" name="页脚占位符 5"/>
          <p:cNvSpPr>
            <a:spLocks noGrp="1"/>
          </p:cNvSpPr>
          <p:nvPr>
            <p:ph type="ftr" sz="quarter" idx="11"/>
          </p:nvPr>
        </p:nvSpPr>
        <p:spPr/>
        <p:txBody>
          <a:bodyPr/>
          <a:lstStyle>
            <a:lvl1pPr>
              <a:defRPr/>
            </a:lvl1pPr>
          </a:lstStyle>
          <a:p>
            <a:endParaRPr lang="en-US" altLang="zh-CN">
              <a:solidFill>
                <a:srgbClr val="000000"/>
              </a:solidFill>
            </a:endParaRPr>
          </a:p>
        </p:txBody>
      </p:sp>
      <p:sp>
        <p:nvSpPr>
          <p:cNvPr id="7" name="幻灯片编号占位符 6"/>
          <p:cNvSpPr>
            <a:spLocks noGrp="1"/>
          </p:cNvSpPr>
          <p:nvPr>
            <p:ph type="sldNum" sz="quarter" idx="12"/>
          </p:nvPr>
        </p:nvSpPr>
        <p:spPr/>
        <p:txBody>
          <a:bodyPr/>
          <a:lstStyle>
            <a:lvl1pPr>
              <a:defRPr/>
            </a:lvl1pPr>
          </a:lstStyle>
          <a:p>
            <a:fld id="{38C7A5C7-7C35-534A-887D-F545B243C31C}"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本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页脚占位符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幻灯片编号占位符 5"/>
          <p:cNvSpPr>
            <a:spLocks noGrp="1"/>
          </p:cNvSpPr>
          <p:nvPr>
            <p:ph type="sldNum" sz="quarter" idx="12"/>
          </p:nvPr>
        </p:nvSpPr>
        <p:spPr/>
        <p:txBody>
          <a:bodyPr/>
          <a:lstStyle>
            <a:lvl1pPr>
              <a:defRPr/>
            </a:lvl1pPr>
          </a:lstStyle>
          <a:p>
            <a:fld id="{2CCF9FFE-0DCF-E542-9E2E-8161E24C98F8}"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15100" y="609600"/>
            <a:ext cx="1943100" cy="5486400"/>
          </a:xfrm>
        </p:spPr>
        <p:txBody>
          <a:bodyPr vert="eaVert"/>
          <a:lstStyle/>
          <a:p>
            <a:r>
              <a:rPr lang="zh-CN" altLang="en-US"/>
              <a:t>单击此处编辑母版标题样式</a:t>
            </a:r>
          </a:p>
        </p:txBody>
      </p:sp>
      <p:sp>
        <p:nvSpPr>
          <p:cNvPr id="3" name="竖排文本占位符 2"/>
          <p:cNvSpPr>
            <a:spLocks noGrp="1"/>
          </p:cNvSpPr>
          <p:nvPr>
            <p:ph type="body" orient="vert" idx="1"/>
          </p:nvPr>
        </p:nvSpPr>
        <p:spPr>
          <a:xfrm>
            <a:off x="685800" y="609600"/>
            <a:ext cx="5676900" cy="548640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页脚占位符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幻灯片编号占位符 5"/>
          <p:cNvSpPr>
            <a:spLocks noGrp="1"/>
          </p:cNvSpPr>
          <p:nvPr>
            <p:ph type="sldNum" sz="quarter" idx="12"/>
          </p:nvPr>
        </p:nvSpPr>
        <p:spPr/>
        <p:txBody>
          <a:bodyPr/>
          <a:lstStyle>
            <a:lvl1pPr>
              <a:defRPr/>
            </a:lvl1pPr>
          </a:lstStyle>
          <a:p>
            <a:fld id="{BE9524F0-1284-AC4A-A3DE-BA430EB1A4DE}"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OverTx" preserve="1">
  <p:cSld name="标题和内容在文本之上">
    <p:spTree>
      <p:nvGrpSpPr>
        <p:cNvPr id="1" name=""/>
        <p:cNvGrpSpPr/>
        <p:nvPr/>
      </p:nvGrpSpPr>
      <p:grpSpPr>
        <a:xfrm>
          <a:off x="0" y="0"/>
          <a:ext cx="0" cy="0"/>
          <a:chOff x="0" y="0"/>
          <a:chExt cx="0" cy="0"/>
        </a:xfrm>
      </p:grpSpPr>
      <p:sp>
        <p:nvSpPr>
          <p:cNvPr id="2" name="标题 1"/>
          <p:cNvSpPr>
            <a:spLocks noGrp="1"/>
          </p:cNvSpPr>
          <p:nvPr>
            <p:ph type="title"/>
          </p:nvPr>
        </p:nvSpPr>
        <p:spPr>
          <a:xfrm>
            <a:off x="685800" y="609600"/>
            <a:ext cx="7772400" cy="1143000"/>
          </a:xfrm>
        </p:spPr>
        <p:txBody>
          <a:bodyPr/>
          <a:lstStyle/>
          <a:p>
            <a:r>
              <a:rPr lang="zh-CN" altLang="en-US"/>
              <a:t>单击此处编辑母版标题样式</a:t>
            </a:r>
          </a:p>
        </p:txBody>
      </p:sp>
      <p:sp>
        <p:nvSpPr>
          <p:cNvPr id="3" name="内容占位符 2"/>
          <p:cNvSpPr>
            <a:spLocks noGrp="1"/>
          </p:cNvSpPr>
          <p:nvPr>
            <p:ph sz="half" idx="1"/>
          </p:nvPr>
        </p:nvSpPr>
        <p:spPr>
          <a:xfrm>
            <a:off x="685800" y="1981200"/>
            <a:ext cx="7772400" cy="19812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685800" y="4114800"/>
            <a:ext cx="7772400" cy="19812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685800" y="6248400"/>
            <a:ext cx="1905000" cy="457200"/>
          </a:xfrm>
        </p:spPr>
        <p:txBody>
          <a:bodyPr/>
          <a:lstStyle>
            <a:lvl1pPr>
              <a:defRPr/>
            </a:lvl1pPr>
          </a:lstStyle>
          <a:p>
            <a:endParaRPr lang="en-US" altLang="zh-CN">
              <a:solidFill>
                <a:srgbClr val="000000"/>
              </a:solidFill>
            </a:endParaRPr>
          </a:p>
        </p:txBody>
      </p:sp>
      <p:sp>
        <p:nvSpPr>
          <p:cNvPr id="6" name="页脚占位符 5"/>
          <p:cNvSpPr>
            <a:spLocks noGrp="1"/>
          </p:cNvSpPr>
          <p:nvPr>
            <p:ph type="ftr" sz="quarter" idx="11"/>
          </p:nvPr>
        </p:nvSpPr>
        <p:spPr>
          <a:xfrm>
            <a:off x="3124200" y="6248400"/>
            <a:ext cx="2895600" cy="457200"/>
          </a:xfrm>
        </p:spPr>
        <p:txBody>
          <a:bodyPr/>
          <a:lstStyle>
            <a:lvl1pPr>
              <a:defRPr/>
            </a:lvl1pPr>
          </a:lstStyle>
          <a:p>
            <a:endParaRPr lang="en-US" altLang="zh-CN">
              <a:solidFill>
                <a:srgbClr val="000000"/>
              </a:solidFill>
            </a:endParaRPr>
          </a:p>
        </p:txBody>
      </p:sp>
      <p:sp>
        <p:nvSpPr>
          <p:cNvPr id="7" name="幻灯片编号占位符 6"/>
          <p:cNvSpPr>
            <a:spLocks noGrp="1"/>
          </p:cNvSpPr>
          <p:nvPr>
            <p:ph type="sldNum" sz="quarter" idx="12"/>
          </p:nvPr>
        </p:nvSpPr>
        <p:spPr>
          <a:xfrm>
            <a:off x="6553200" y="6248400"/>
            <a:ext cx="1905000" cy="457200"/>
          </a:xfrm>
        </p:spPr>
        <p:txBody>
          <a:bodyPr/>
          <a:lstStyle>
            <a:lvl1pPr>
              <a:defRPr/>
            </a:lvl1pPr>
          </a:lstStyle>
          <a:p>
            <a:fld id="{81E31622-6762-1F40-8EE6-4C3EB0F2B88B}"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13"/>
          <p:cNvSpPr>
            <a:spLocks noGrp="1" noChangeArrowheads="1"/>
          </p:cNvSpPr>
          <p:nvPr>
            <p:ph type="dt" sz="half" idx="10"/>
          </p:nvPr>
        </p:nvSpPr>
        <p:spPr>
          <a:ln/>
        </p:spPr>
        <p:txBody>
          <a:bodyPr/>
          <a:lstStyle>
            <a:lvl1pPr>
              <a:defRPr/>
            </a:lvl1pPr>
          </a:lstStyle>
          <a:p>
            <a:pPr>
              <a:defRPr/>
            </a:pPr>
            <a:fld id="{50E44C44-03C6-46DE-AD22-8F2E4D9C083D}"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C98CD7A6-1B93-9844-850A-7A754EAB083E}" type="slidenum">
              <a:rPr lang="en-US" altLang="zh-CN">
                <a:solidFill>
                  <a:srgbClr val="1F497D"/>
                </a:solidFill>
              </a:rPr>
              <a:pPr>
                <a:defRPr/>
              </a:pPr>
              <a:t>‹#›</a:t>
            </a:fld>
            <a:endParaRPr lang="zh-CN" altLang="en-US">
              <a:solidFill>
                <a:srgbClr val="1F497D"/>
              </a:solidFill>
            </a:endParaRPr>
          </a:p>
        </p:txBody>
      </p:sp>
      <p:sp>
        <p:nvSpPr>
          <p:cNvPr id="7"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F6AEA2E7-1C99-7549-B6C2-E2AF3349462B}"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B81AFE78-87CA-B845-9516-A6EB642F2CFA}"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0291E56D-8988-1047-86F9-E36929058AD1}"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ltLang="zh-CN">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ltLang="zh-CN">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A81DC59C-C91E-C54B-BAC3-033ED2D73828}"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ltLang="zh-CN">
              <a:solidFill>
                <a:srgbClr val="000000"/>
              </a:solidFill>
            </a:endParaRPr>
          </a:p>
        </p:txBody>
      </p:sp>
      <p:sp>
        <p:nvSpPr>
          <p:cNvPr id="8" name="Footer Placeholder 7"/>
          <p:cNvSpPr>
            <a:spLocks noGrp="1"/>
          </p:cNvSpPr>
          <p:nvPr>
            <p:ph type="ftr" sz="quarter" idx="11"/>
          </p:nvPr>
        </p:nvSpPr>
        <p:spPr/>
        <p:txBody>
          <a:bodyPr/>
          <a:lstStyle>
            <a:lvl1pPr>
              <a:defRPr/>
            </a:lvl1pPr>
          </a:lstStyle>
          <a:p>
            <a:endParaRPr lang="en-US" altLang="zh-CN">
              <a:solidFill>
                <a:srgbClr val="000000"/>
              </a:solidFill>
            </a:endParaRPr>
          </a:p>
        </p:txBody>
      </p:sp>
      <p:sp>
        <p:nvSpPr>
          <p:cNvPr id="9" name="Slide Number Placeholder 8"/>
          <p:cNvSpPr>
            <a:spLocks noGrp="1"/>
          </p:cNvSpPr>
          <p:nvPr>
            <p:ph type="sldNum" sz="quarter" idx="12"/>
          </p:nvPr>
        </p:nvSpPr>
        <p:spPr/>
        <p:txBody>
          <a:bodyPr/>
          <a:lstStyle>
            <a:lvl1pPr>
              <a:defRPr/>
            </a:lvl1pPr>
          </a:lstStyle>
          <a:p>
            <a:fld id="{339D1BCE-F842-DF41-8664-3C84421D3C4B}"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ltLang="zh-CN">
              <a:solidFill>
                <a:srgbClr val="000000"/>
              </a:solidFill>
            </a:endParaRPr>
          </a:p>
        </p:txBody>
      </p:sp>
      <p:sp>
        <p:nvSpPr>
          <p:cNvPr id="4" name="Footer Placeholder 3"/>
          <p:cNvSpPr>
            <a:spLocks noGrp="1"/>
          </p:cNvSpPr>
          <p:nvPr>
            <p:ph type="ftr" sz="quarter" idx="11"/>
          </p:nvPr>
        </p:nvSpPr>
        <p:spPr/>
        <p:txBody>
          <a:bodyPr/>
          <a:lstStyle>
            <a:lvl1pPr>
              <a:defRPr/>
            </a:lvl1pPr>
          </a:lstStyle>
          <a:p>
            <a:endParaRPr lang="en-US" altLang="zh-CN">
              <a:solidFill>
                <a:srgbClr val="000000"/>
              </a:solidFill>
            </a:endParaRPr>
          </a:p>
        </p:txBody>
      </p:sp>
      <p:sp>
        <p:nvSpPr>
          <p:cNvPr id="5" name="Slide Number Placeholder 4"/>
          <p:cNvSpPr>
            <a:spLocks noGrp="1"/>
          </p:cNvSpPr>
          <p:nvPr>
            <p:ph type="sldNum" sz="quarter" idx="12"/>
          </p:nvPr>
        </p:nvSpPr>
        <p:spPr/>
        <p:txBody>
          <a:bodyPr/>
          <a:lstStyle>
            <a:lvl1pPr>
              <a:defRPr/>
            </a:lvl1pPr>
          </a:lstStyle>
          <a:p>
            <a:fld id="{B3E86BF1-F2A3-7948-96F4-8D55D7123B33}"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zh-CN">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n-US" altLang="zh-CN">
              <a:solidFill>
                <a:srgbClr val="000000"/>
              </a:solidFill>
            </a:endParaRPr>
          </a:p>
        </p:txBody>
      </p:sp>
      <p:sp>
        <p:nvSpPr>
          <p:cNvPr id="4" name="Slide Number Placeholder 3"/>
          <p:cNvSpPr>
            <a:spLocks noGrp="1"/>
          </p:cNvSpPr>
          <p:nvPr>
            <p:ph type="sldNum" sz="quarter" idx="12"/>
          </p:nvPr>
        </p:nvSpPr>
        <p:spPr/>
        <p:txBody>
          <a:bodyPr/>
          <a:lstStyle>
            <a:lvl1pPr>
              <a:defRPr/>
            </a:lvl1pPr>
          </a:lstStyle>
          <a:p>
            <a:fld id="{5187AF2D-A891-4C43-AA35-DFBB05B2E359}"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ltLang="zh-CN">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ltLang="zh-CN">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AF4E0EF9-8D45-664F-B9F3-19B46318C783}"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ltLang="zh-CN">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ltLang="zh-CN">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0B5CED14-9877-114F-ACCF-EB2F4FBE2A26}"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E37431E8-E533-CD49-85BC-15841112A716}"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dirty="0"/>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dirty="0"/>
              <a:t>单击此处编辑母版文本样式</a:t>
            </a:r>
          </a:p>
        </p:txBody>
      </p:sp>
      <p:sp>
        <p:nvSpPr>
          <p:cNvPr id="4" name="日期占位符 13"/>
          <p:cNvSpPr>
            <a:spLocks noGrp="1" noChangeArrowheads="1"/>
          </p:cNvSpPr>
          <p:nvPr>
            <p:ph type="dt" sz="half" idx="10"/>
          </p:nvPr>
        </p:nvSpPr>
        <p:spPr>
          <a:ln/>
        </p:spPr>
        <p:txBody>
          <a:bodyPr/>
          <a:lstStyle>
            <a:lvl1pPr>
              <a:defRPr/>
            </a:lvl1pPr>
          </a:lstStyle>
          <a:p>
            <a:pPr>
              <a:defRPr/>
            </a:pPr>
            <a:fld id="{29D164C4-7FD6-4C12-BF0C-760DA1E4CC06}" type="datetime1">
              <a:rPr lang="zh-CN" altLang="en-US" smtClean="0">
                <a:solidFill>
                  <a:srgbClr val="1F497D"/>
                </a:solidFill>
              </a:rPr>
              <a:pPr>
                <a:defRPr/>
              </a:pPr>
              <a:t>2019/9/2</a:t>
            </a:fld>
            <a:endParaRPr lang="zh-CN" altLang="en-US">
              <a:solidFill>
                <a:srgbClr val="1F497D"/>
              </a:solidFill>
            </a:endParaRPr>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6" name="灯片编号占位符 22"/>
          <p:cNvSpPr>
            <a:spLocks noGrp="1" noChangeArrowheads="1"/>
          </p:cNvSpPr>
          <p:nvPr>
            <p:ph type="sldNum" sz="quarter" idx="12"/>
          </p:nvPr>
        </p:nvSpPr>
        <p:spPr>
          <a:ln/>
        </p:spPr>
        <p:txBody>
          <a:bodyPr/>
          <a:lstStyle>
            <a:lvl1pPr>
              <a:defRPr/>
            </a:lvl1pPr>
          </a:lstStyle>
          <a:p>
            <a:pPr>
              <a:defRPr/>
            </a:pPr>
            <a:fld id="{555F886C-0A22-6F4D-BC08-A1674DBCDE43}"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7396B900-C216-7F4A-856E-CE64204EAB2C}"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OverTx" preserve="1">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a:t>Click to edit Master title style</a:t>
            </a:r>
          </a:p>
        </p:txBody>
      </p:sp>
      <p:sp>
        <p:nvSpPr>
          <p:cNvPr id="3" name="Content Placeholder 2"/>
          <p:cNvSpPr>
            <a:spLocks noGrp="1"/>
          </p:cNvSpPr>
          <p:nvPr>
            <p:ph sz="half" idx="1"/>
          </p:nvPr>
        </p:nvSpPr>
        <p:spPr>
          <a:xfrm>
            <a:off x="685800" y="1981200"/>
            <a:ext cx="7772400" cy="198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4114800"/>
            <a:ext cx="7772400" cy="198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85800" y="6248400"/>
            <a:ext cx="1905000" cy="457200"/>
          </a:xfrm>
        </p:spPr>
        <p:txBody>
          <a:bodyPr/>
          <a:lstStyle>
            <a:lvl1pPr>
              <a:defRPr/>
            </a:lvl1pPr>
          </a:lstStyle>
          <a:p>
            <a:endParaRPr lang="en-US" altLang="zh-CN">
              <a:solidFill>
                <a:srgbClr val="000000"/>
              </a:solidFill>
            </a:endParaRPr>
          </a:p>
        </p:txBody>
      </p:sp>
      <p:sp>
        <p:nvSpPr>
          <p:cNvPr id="6" name="Footer Placeholder 5"/>
          <p:cNvSpPr>
            <a:spLocks noGrp="1"/>
          </p:cNvSpPr>
          <p:nvPr>
            <p:ph type="ftr" sz="quarter" idx="11"/>
          </p:nvPr>
        </p:nvSpPr>
        <p:spPr>
          <a:xfrm>
            <a:off x="3124200" y="6248400"/>
            <a:ext cx="2895600" cy="457200"/>
          </a:xfrm>
        </p:spPr>
        <p:txBody>
          <a:bodyPr/>
          <a:lstStyle>
            <a:lvl1pPr>
              <a:defRPr/>
            </a:lvl1pPr>
          </a:lstStyle>
          <a:p>
            <a:endParaRPr lang="en-US" altLang="zh-CN">
              <a:solidFill>
                <a:srgbClr val="000000"/>
              </a:solidFill>
            </a:endParaRPr>
          </a:p>
        </p:txBody>
      </p:sp>
      <p:sp>
        <p:nvSpPr>
          <p:cNvPr id="7" name="Slide Number Placeholder 6"/>
          <p:cNvSpPr>
            <a:spLocks noGrp="1"/>
          </p:cNvSpPr>
          <p:nvPr>
            <p:ph type="sldNum" sz="quarter" idx="12"/>
          </p:nvPr>
        </p:nvSpPr>
        <p:spPr>
          <a:xfrm>
            <a:off x="6553200" y="6248400"/>
            <a:ext cx="1905000" cy="457200"/>
          </a:xfrm>
        </p:spPr>
        <p:txBody>
          <a:bodyPr/>
          <a:lstStyle>
            <a:lvl1pPr>
              <a:defRPr/>
            </a:lvl1pPr>
          </a:lstStyle>
          <a:p>
            <a:fld id="{FBC7258D-0AAF-5042-A83F-1121D25DF818}"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457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19200"/>
            <a:ext cx="4038600" cy="4910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3"/>
          <p:cNvSpPr>
            <a:spLocks noGrp="1" noChangeArrowheads="1"/>
          </p:cNvSpPr>
          <p:nvPr>
            <p:ph type="dt" sz="half" idx="10"/>
          </p:nvPr>
        </p:nvSpPr>
        <p:spPr>
          <a:ln/>
        </p:spPr>
        <p:txBody>
          <a:bodyPr/>
          <a:lstStyle>
            <a:lvl1pPr>
              <a:defRPr/>
            </a:lvl1pPr>
          </a:lstStyle>
          <a:p>
            <a:pPr>
              <a:defRPr/>
            </a:pPr>
            <a:fld id="{AFA7A0A2-59A1-4280-8BD0-4964717E7613}" type="datetime1">
              <a:rPr lang="zh-CN" altLang="en-US" smtClean="0">
                <a:solidFill>
                  <a:srgbClr val="1F497D"/>
                </a:solidFill>
              </a:rPr>
              <a:pPr>
                <a:defRPr/>
              </a:pPr>
              <a:t>2019/9/2</a:t>
            </a:fld>
            <a:endParaRPr lang="zh-CN" altLang="en-US">
              <a:solidFill>
                <a:srgbClr val="1F497D"/>
              </a:solidFill>
            </a:endParaRPr>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7" name="灯片编号占位符 22"/>
          <p:cNvSpPr>
            <a:spLocks noGrp="1" noChangeArrowheads="1"/>
          </p:cNvSpPr>
          <p:nvPr>
            <p:ph type="sldNum" sz="quarter" idx="12"/>
          </p:nvPr>
        </p:nvSpPr>
        <p:spPr>
          <a:ln/>
        </p:spPr>
        <p:txBody>
          <a:bodyPr/>
          <a:lstStyle>
            <a:lvl1pPr>
              <a:defRPr/>
            </a:lvl1pPr>
          </a:lstStyle>
          <a:p>
            <a:pPr>
              <a:defRPr/>
            </a:pPr>
            <a:fld id="{E69122E1-BD46-574B-9943-26C68811A002}" type="slidenum">
              <a:rPr lang="en-US" altLang="zh-CN">
                <a:solidFill>
                  <a:srgbClr val="1F497D"/>
                </a:solidFill>
              </a:rPr>
              <a:pPr>
                <a:defRPr/>
              </a:pPr>
              <a:t>‹#›</a:t>
            </a:fld>
            <a:endParaRPr lang="zh-CN" altLang="en-US">
              <a:solidFill>
                <a:srgbClr val="1F497D"/>
              </a:solidFill>
            </a:endParaRPr>
          </a:p>
        </p:txBody>
      </p:sp>
      <p:sp>
        <p:nvSpPr>
          <p:cNvPr id="8"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850106"/>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268761"/>
            <a:ext cx="4040188"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988842"/>
            <a:ext cx="4040188"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645025" y="1268761"/>
            <a:ext cx="4041775" cy="576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988842"/>
            <a:ext cx="4041775" cy="413732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13"/>
          <p:cNvSpPr>
            <a:spLocks noGrp="1" noChangeArrowheads="1"/>
          </p:cNvSpPr>
          <p:nvPr>
            <p:ph type="dt" sz="half" idx="10"/>
          </p:nvPr>
        </p:nvSpPr>
        <p:spPr>
          <a:ln/>
        </p:spPr>
        <p:txBody>
          <a:bodyPr/>
          <a:lstStyle>
            <a:lvl1pPr>
              <a:defRPr/>
            </a:lvl1pPr>
          </a:lstStyle>
          <a:p>
            <a:pPr>
              <a:defRPr/>
            </a:pPr>
            <a:fld id="{E80FB6F5-84EC-4E0D-8BF3-115F21188C2E}" type="datetime1">
              <a:rPr lang="zh-CN" altLang="en-US" smtClean="0">
                <a:solidFill>
                  <a:srgbClr val="1F497D"/>
                </a:solidFill>
              </a:rPr>
              <a:pPr>
                <a:defRPr/>
              </a:pPr>
              <a:t>2019/9/2</a:t>
            </a:fld>
            <a:endParaRPr lang="zh-CN" altLang="en-US" dirty="0">
              <a:solidFill>
                <a:srgbClr val="1F497D"/>
              </a:solidFill>
            </a:endParaRPr>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9" name="灯片编号占位符 22"/>
          <p:cNvSpPr>
            <a:spLocks noGrp="1" noChangeArrowheads="1"/>
          </p:cNvSpPr>
          <p:nvPr>
            <p:ph type="sldNum" sz="quarter" idx="12"/>
          </p:nvPr>
        </p:nvSpPr>
        <p:spPr>
          <a:ln/>
        </p:spPr>
        <p:txBody>
          <a:bodyPr/>
          <a:lstStyle>
            <a:lvl1pPr>
              <a:defRPr/>
            </a:lvl1pPr>
          </a:lstStyle>
          <a:p>
            <a:pPr>
              <a:defRPr/>
            </a:pPr>
            <a:fld id="{F13E8BE7-6E3E-B64D-A23E-8CEB690E7C2B}"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3"/>
          <p:cNvSpPr>
            <a:spLocks noGrp="1" noChangeArrowheads="1"/>
          </p:cNvSpPr>
          <p:nvPr>
            <p:ph type="dt" sz="half" idx="10"/>
          </p:nvPr>
        </p:nvSpPr>
        <p:spPr>
          <a:ln/>
        </p:spPr>
        <p:txBody>
          <a:bodyPr/>
          <a:lstStyle>
            <a:lvl1pPr>
              <a:defRPr/>
            </a:lvl1pPr>
          </a:lstStyle>
          <a:p>
            <a:pPr>
              <a:defRPr/>
            </a:pPr>
            <a:fld id="{B7D22AB1-BFF8-499F-8443-9B2E7839B4F0}" type="datetime1">
              <a:rPr lang="zh-CN" altLang="en-US" smtClean="0">
                <a:solidFill>
                  <a:srgbClr val="1F497D"/>
                </a:solidFill>
              </a:rPr>
              <a:pPr>
                <a:defRPr/>
              </a:pPr>
              <a:t>2019/9/2</a:t>
            </a:fld>
            <a:endParaRPr lang="zh-CN" altLang="en-US">
              <a:solidFill>
                <a:srgbClr val="1F497D"/>
              </a:solidFill>
            </a:endParaRPr>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5" name="灯片编号占位符 22"/>
          <p:cNvSpPr>
            <a:spLocks noGrp="1" noChangeArrowheads="1"/>
          </p:cNvSpPr>
          <p:nvPr>
            <p:ph type="sldNum" sz="quarter" idx="12"/>
          </p:nvPr>
        </p:nvSpPr>
        <p:spPr>
          <a:ln/>
        </p:spPr>
        <p:txBody>
          <a:bodyPr/>
          <a:lstStyle>
            <a:lvl1pPr>
              <a:defRPr/>
            </a:lvl1pPr>
          </a:lstStyle>
          <a:p>
            <a:pPr>
              <a:defRPr/>
            </a:pPr>
            <a:fld id="{3BCA681B-4702-CB4A-9A29-560E57031AB1}" type="slidenum">
              <a:rPr lang="en-US" altLang="zh-CN">
                <a:solidFill>
                  <a:srgbClr val="1F497D"/>
                </a:solidFill>
              </a:rPr>
              <a:pPr>
                <a:defRPr/>
              </a:pPr>
              <a:t>‹#›</a:t>
            </a:fld>
            <a:endParaRPr lang="zh-CN" altLang="en-US">
              <a:solidFill>
                <a:srgbClr val="1F497D"/>
              </a:solidFill>
            </a:endParaRPr>
          </a:p>
        </p:txBody>
      </p:sp>
      <p:sp>
        <p:nvSpPr>
          <p:cNvPr id="6" name="直接连接符 28"/>
          <p:cNvSpPr>
            <a:spLocks noChangeShapeType="1"/>
          </p:cNvSpPr>
          <p:nvPr userDrawn="1"/>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3"/>
          <p:cNvSpPr>
            <a:spLocks noGrp="1" noChangeArrowheads="1"/>
          </p:cNvSpPr>
          <p:nvPr>
            <p:ph type="dt" sz="half" idx="10"/>
          </p:nvPr>
        </p:nvSpPr>
        <p:spPr>
          <a:ln/>
        </p:spPr>
        <p:txBody>
          <a:bodyPr/>
          <a:lstStyle>
            <a:lvl1pPr>
              <a:defRPr/>
            </a:lvl1pPr>
          </a:lstStyle>
          <a:p>
            <a:pPr>
              <a:defRPr/>
            </a:pPr>
            <a:fld id="{A1950706-ECF1-4318-B99A-90D45C6AA0BB}" type="datetime1">
              <a:rPr lang="zh-CN" altLang="en-US" smtClean="0">
                <a:solidFill>
                  <a:srgbClr val="1F497D"/>
                </a:solidFill>
              </a:rPr>
              <a:pPr>
                <a:defRPr/>
              </a:pPr>
              <a:t>2019/9/2</a:t>
            </a:fld>
            <a:endParaRPr lang="zh-CN" altLang="en-US">
              <a:solidFill>
                <a:srgbClr val="1F497D"/>
              </a:solidFill>
            </a:endParaRPr>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solidFill>
                <a:srgbClr val="1F497D"/>
              </a:solidFill>
            </a:endParaRPr>
          </a:p>
        </p:txBody>
      </p:sp>
      <p:sp>
        <p:nvSpPr>
          <p:cNvPr id="4" name="灯片编号占位符 22"/>
          <p:cNvSpPr>
            <a:spLocks noGrp="1" noChangeArrowheads="1"/>
          </p:cNvSpPr>
          <p:nvPr>
            <p:ph type="sldNum" sz="quarter" idx="12"/>
          </p:nvPr>
        </p:nvSpPr>
        <p:spPr>
          <a:ln/>
        </p:spPr>
        <p:txBody>
          <a:bodyPr/>
          <a:lstStyle>
            <a:lvl1pPr>
              <a:defRPr/>
            </a:lvl1pPr>
          </a:lstStyle>
          <a:p>
            <a:pPr>
              <a:defRPr/>
            </a:pPr>
            <a:fld id="{91646815-98F3-E14D-9C5E-D0E4A86CE9AC}" type="slidenum">
              <a:rPr lang="en-US" altLang="zh-CN">
                <a:solidFill>
                  <a:srgbClr val="1F497D"/>
                </a:solidFill>
              </a:rPr>
              <a:pPr>
                <a:defRPr/>
              </a:pPr>
              <a:t>‹#›</a:t>
            </a:fld>
            <a:endParaRPr lang="zh-CN" altLang="en-US">
              <a:solidFill>
                <a:srgbClr val="1F497D"/>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页脚占位符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幻灯片编号占位符 5"/>
          <p:cNvSpPr>
            <a:spLocks noGrp="1"/>
          </p:cNvSpPr>
          <p:nvPr>
            <p:ph type="sldNum" sz="quarter" idx="12"/>
          </p:nvPr>
        </p:nvSpPr>
        <p:spPr/>
        <p:txBody>
          <a:bodyPr/>
          <a:lstStyle>
            <a:lvl1pPr>
              <a:defRPr/>
            </a:lvl1pPr>
          </a:lstStyle>
          <a:p>
            <a:fld id="{3A645596-9AA0-5B4E-AC87-DF8D90648F20}"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lvl1pPr>
              <a:defRPr/>
            </a:lvl1pPr>
          </a:lstStyle>
          <a:p>
            <a:endParaRPr lang="en-US" altLang="zh-CN">
              <a:solidFill>
                <a:srgbClr val="000000"/>
              </a:solidFill>
            </a:endParaRPr>
          </a:p>
        </p:txBody>
      </p:sp>
      <p:sp>
        <p:nvSpPr>
          <p:cNvPr id="5" name="页脚占位符 4"/>
          <p:cNvSpPr>
            <a:spLocks noGrp="1"/>
          </p:cNvSpPr>
          <p:nvPr>
            <p:ph type="ftr" sz="quarter" idx="11"/>
          </p:nvPr>
        </p:nvSpPr>
        <p:spPr/>
        <p:txBody>
          <a:bodyPr/>
          <a:lstStyle>
            <a:lvl1pPr>
              <a:defRPr/>
            </a:lvl1pPr>
          </a:lstStyle>
          <a:p>
            <a:endParaRPr lang="en-US" altLang="zh-CN">
              <a:solidFill>
                <a:srgbClr val="000000"/>
              </a:solidFill>
            </a:endParaRPr>
          </a:p>
        </p:txBody>
      </p:sp>
      <p:sp>
        <p:nvSpPr>
          <p:cNvPr id="6" name="幻灯片编号占位符 5"/>
          <p:cNvSpPr>
            <a:spLocks noGrp="1"/>
          </p:cNvSpPr>
          <p:nvPr>
            <p:ph type="sldNum" sz="quarter" idx="12"/>
          </p:nvPr>
        </p:nvSpPr>
        <p:spPr/>
        <p:txBody>
          <a:bodyPr/>
          <a:lstStyle>
            <a:lvl1pPr>
              <a:defRPr/>
            </a:lvl1pPr>
          </a:lstStyle>
          <a:p>
            <a:fld id="{6AD6A583-58FB-E24C-9E2C-4E04B9929D63}" type="slidenum">
              <a:rPr lang="en-US" altLang="zh-CN">
                <a:solidFill>
                  <a:srgbClr val="000000"/>
                </a:solidFill>
              </a:rPr>
              <a:pPr/>
              <a:t>‹#›</a:t>
            </a:fld>
            <a:endParaRPr lang="en-US" altLang="zh-CN">
              <a:solidFill>
                <a:srgbClr val="000000"/>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21"/>
          <p:cNvSpPr>
            <a:spLocks noGrp="1" noChangeArrowheads="1"/>
          </p:cNvSpPr>
          <p:nvPr>
            <p:ph type="title" idx="4294967295"/>
          </p:nvPr>
        </p:nvSpPr>
        <p:spPr bwMode="auto">
          <a:xfrm>
            <a:off x="457200" y="1524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p>
            <a:pPr lvl="0"/>
            <a:r>
              <a:rPr lang="zh-CN" altLang="en-US">
                <a:sym typeface="Arial" charset="0"/>
              </a:rPr>
              <a:t>单击此处编辑母版标题样式</a:t>
            </a:r>
          </a:p>
        </p:txBody>
      </p:sp>
      <p:sp>
        <p:nvSpPr>
          <p:cNvPr id="1027" name="文本占位符 12"/>
          <p:cNvSpPr>
            <a:spLocks noGrp="1" noChangeArrowheads="1"/>
          </p:cNvSpPr>
          <p:nvPr>
            <p:ph type="body" idx="1"/>
          </p:nvPr>
        </p:nvSpPr>
        <p:spPr bwMode="auto">
          <a:xfrm>
            <a:off x="457200" y="1219200"/>
            <a:ext cx="82296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dirty="0">
                <a:sym typeface="Times New Roman" charset="0"/>
              </a:rPr>
              <a:t>单击此处编辑母版文本样式</a:t>
            </a:r>
            <a:endParaRPr lang="zh-CN" dirty="0">
              <a:sym typeface="Times New Roman" charset="0"/>
            </a:endParaRPr>
          </a:p>
          <a:p>
            <a:pPr lvl="1"/>
            <a:r>
              <a:rPr lang="zh-CN" altLang="en-US" dirty="0">
                <a:sym typeface="Times New Roman" charset="0"/>
              </a:rPr>
              <a:t>第二级</a:t>
            </a:r>
            <a:endParaRPr lang="zh-CN" dirty="0">
              <a:sym typeface="Times New Roman" charset="0"/>
            </a:endParaRPr>
          </a:p>
          <a:p>
            <a:pPr lvl="2"/>
            <a:r>
              <a:rPr lang="zh-CN" altLang="en-US" dirty="0">
                <a:sym typeface="Times New Roman" charset="0"/>
              </a:rPr>
              <a:t>第三级</a:t>
            </a:r>
            <a:endParaRPr lang="zh-CN" dirty="0">
              <a:sym typeface="Times New Roman" charset="0"/>
            </a:endParaRPr>
          </a:p>
          <a:p>
            <a:pPr lvl="3"/>
            <a:r>
              <a:rPr lang="zh-CN" altLang="en-US" dirty="0">
                <a:sym typeface="Times New Roman" charset="0"/>
              </a:rPr>
              <a:t>第四级</a:t>
            </a:r>
            <a:endParaRPr lang="zh-CN" dirty="0">
              <a:sym typeface="Times New Roman" charset="0"/>
            </a:endParaRPr>
          </a:p>
          <a:p>
            <a:pPr lvl="4"/>
            <a:r>
              <a:rPr lang="zh-CN" altLang="en-US" dirty="0">
                <a:sym typeface="Times New Roman" charset="0"/>
              </a:rPr>
              <a:t>第五级</a:t>
            </a:r>
          </a:p>
        </p:txBody>
      </p:sp>
      <p:sp>
        <p:nvSpPr>
          <p:cNvPr id="1028" name="日期占位符 13"/>
          <p:cNvSpPr>
            <a:spLocks noGrp="1" noChangeArrowheads="1"/>
          </p:cNvSpPr>
          <p:nvPr>
            <p:ph type="dt" sz="half" idx="2"/>
          </p:nvPr>
        </p:nvSpPr>
        <p:spPr bwMode="auto">
          <a:xfrm>
            <a:off x="6400800" y="6356350"/>
            <a:ext cx="228917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97A33CCD-C3E4-46B0-B1A7-A615C45AAD83}" type="datetime1">
              <a:rPr lang="zh-CN" altLang="en-US" smtClean="0">
                <a:solidFill>
                  <a:srgbClr val="1F497D"/>
                </a:solidFill>
              </a:rPr>
              <a:pPr fontAlgn="base">
                <a:spcBef>
                  <a:spcPct val="0"/>
                </a:spcBef>
                <a:spcAft>
                  <a:spcPct val="0"/>
                </a:spcAft>
                <a:defRPr/>
              </a:pPr>
              <a:t>2019/9/2</a:t>
            </a:fld>
            <a:endParaRPr lang="zh-CN" altLang="en-US">
              <a:solidFill>
                <a:srgbClr val="1F497D"/>
              </a:solidFill>
            </a:endParaRPr>
          </a:p>
        </p:txBody>
      </p:sp>
      <p:sp>
        <p:nvSpPr>
          <p:cNvPr id="1029" name="页脚占位符 2"/>
          <p:cNvSpPr>
            <a:spLocks noGrp="1" noChangeArrowheads="1"/>
          </p:cNvSpPr>
          <p:nvPr>
            <p:ph type="ftr" sz="quarter" idx="3"/>
          </p:nvPr>
        </p:nvSpPr>
        <p:spPr bwMode="auto">
          <a:xfrm>
            <a:off x="2898775" y="6356350"/>
            <a:ext cx="3505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400">
                <a:solidFill>
                  <a:schemeClr val="tx2"/>
                </a:solidFill>
                <a:latin typeface="+mn-lt"/>
                <a:ea typeface="MS PMincho" pitchFamily="18" charset="-128"/>
                <a:cs typeface="+mn-cs"/>
                <a:sym typeface="Times New Roman" pitchFamily="18" charset="0"/>
              </a:defRPr>
            </a:lvl1pPr>
          </a:lstStyle>
          <a:p>
            <a:pPr fontAlgn="base">
              <a:spcBef>
                <a:spcPct val="0"/>
              </a:spcBef>
              <a:spcAft>
                <a:spcPct val="0"/>
              </a:spcAft>
              <a:defRPr/>
            </a:pPr>
            <a:endParaRPr lang="zh-CN" altLang="en-US" dirty="0">
              <a:solidFill>
                <a:srgbClr val="1F497D"/>
              </a:solidFill>
            </a:endParaRPr>
          </a:p>
        </p:txBody>
      </p:sp>
      <p:sp>
        <p:nvSpPr>
          <p:cNvPr id="1030" name="灯片编号占位符 22"/>
          <p:cNvSpPr>
            <a:spLocks noGrp="1" noChangeArrowheads="1"/>
          </p:cNvSpPr>
          <p:nvPr>
            <p:ph type="sldNum" sz="quarter" idx="4"/>
          </p:nvPr>
        </p:nvSpPr>
        <p:spPr bwMode="auto">
          <a:xfrm>
            <a:off x="612775" y="6356350"/>
            <a:ext cx="1981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400">
                <a:solidFill>
                  <a:schemeClr val="tx2"/>
                </a:solidFill>
                <a:latin typeface="Times New Roman" charset="0"/>
                <a:ea typeface="MS PMincho" charset="0"/>
                <a:cs typeface="MS PMincho" charset="0"/>
                <a:sym typeface="Times New Roman" charset="0"/>
              </a:defRPr>
            </a:lvl1pPr>
          </a:lstStyle>
          <a:p>
            <a:pPr fontAlgn="base">
              <a:spcBef>
                <a:spcPct val="0"/>
              </a:spcBef>
              <a:spcAft>
                <a:spcPct val="0"/>
              </a:spcAft>
              <a:defRPr/>
            </a:pPr>
            <a:fld id="{0A699BF4-CA54-C245-A21A-8FEB3FE020E5}" type="slidenum">
              <a:rPr lang="en-US" altLang="zh-CN">
                <a:solidFill>
                  <a:srgbClr val="1F497D"/>
                </a:solidFill>
              </a:rPr>
              <a:pPr fontAlgn="base">
                <a:spcBef>
                  <a:spcPct val="0"/>
                </a:spcBef>
                <a:spcAft>
                  <a:spcPct val="0"/>
                </a:spcAft>
                <a:defRPr/>
              </a:pPr>
              <a:t>‹#›</a:t>
            </a:fld>
            <a:endParaRPr lang="zh-CN" altLang="en-US">
              <a:solidFill>
                <a:srgbClr val="1F497D"/>
              </a:solidFill>
            </a:endParaRPr>
          </a:p>
        </p:txBody>
      </p:sp>
      <p:sp>
        <p:nvSpPr>
          <p:cNvPr id="1031" name="直接连接符 27"/>
          <p:cNvSpPr>
            <a:spLocks noChangeShapeType="1"/>
          </p:cNvSpPr>
          <p:nvPr/>
        </p:nvSpPr>
        <p:spPr bwMode="auto">
          <a:xfrm>
            <a:off x="457200" y="6353175"/>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2" name="直接连接符 28"/>
          <p:cNvSpPr>
            <a:spLocks noChangeShapeType="1"/>
          </p:cNvSpPr>
          <p:nvPr/>
        </p:nvSpPr>
        <p:spPr bwMode="auto">
          <a:xfrm>
            <a:off x="457200" y="11430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zh-CN" altLang="en-US">
              <a:solidFill>
                <a:prstClr val="black"/>
              </a:solidFill>
              <a:latin typeface="Arial" charset="0"/>
              <a:ea typeface="宋体" charset="0"/>
              <a:cs typeface="宋体" charset="0"/>
            </a:endParaRPr>
          </a:p>
        </p:txBody>
      </p:sp>
      <p:sp>
        <p:nvSpPr>
          <p:cNvPr id="1033" name="等腰三角形 9"/>
          <p:cNvSpPr>
            <a:spLocks noChangeAspect="1" noChangeArrowheads="1"/>
          </p:cNvSpPr>
          <p:nvPr/>
        </p:nvSpPr>
        <p:spPr bwMode="auto">
          <a:xfrm rot="5400000">
            <a:off x="419100" y="6467475"/>
            <a:ext cx="190500" cy="120650"/>
          </a:xfrm>
          <a:prstGeom prst="triangle">
            <a:avLst>
              <a:gd name="adj" fmla="val 50000"/>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defRPr/>
            </a:pPr>
            <a:endParaRPr lang="zh-CN" altLang="en-US">
              <a:solidFill>
                <a:srgbClr val="FFFFFF"/>
              </a:solidFill>
              <a:latin typeface="Times New Roman" pitchFamily="18" charset="0"/>
              <a:cs typeface="Times New Roman" pitchFamily="18" charset="0"/>
              <a:sym typeface="Times New Roman" pitchFamily="18" charset="0"/>
            </a:endParaRPr>
          </a:p>
        </p:txBody>
      </p:sp>
    </p:spTree>
    <p:extLst>
      <p:ext uri="{BB962C8B-B14F-4D97-AF65-F5344CB8AC3E}">
        <p14:creationId xmlns:p14="http://schemas.microsoft.com/office/powerpoint/2010/main" val="58008031"/>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hf hdr="0" ftr="0" dt="0"/>
  <p:txStyles>
    <p:titleStyle>
      <a:lvl1pPr algn="l" rtl="0" eaLnBrk="0" fontAlgn="base" hangingPunct="0">
        <a:spcBef>
          <a:spcPct val="0"/>
        </a:spcBef>
        <a:spcAft>
          <a:spcPct val="0"/>
        </a:spcAft>
        <a:defRPr kumimoji="1" sz="3200">
          <a:solidFill>
            <a:schemeClr val="tx1"/>
          </a:solidFill>
          <a:latin typeface="Gill Sans MT" panose="020B0502020104020203" pitchFamily="34" charset="0"/>
          <a:ea typeface="+mn-ea"/>
          <a:cs typeface="微软雅黑" charset="0"/>
          <a:sym typeface="Arial" charset="0"/>
        </a:defRPr>
      </a:lvl1pPr>
      <a:lvl2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2pPr>
      <a:lvl3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3pPr>
      <a:lvl4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4pPr>
      <a:lvl5pPr algn="l" rtl="0" eaLnBrk="0" fontAlgn="base" hangingPunct="0">
        <a:spcBef>
          <a:spcPct val="0"/>
        </a:spcBef>
        <a:spcAft>
          <a:spcPct val="0"/>
        </a:spcAft>
        <a:defRPr kumimoji="1" sz="3200">
          <a:solidFill>
            <a:schemeClr val="tx1"/>
          </a:solidFill>
          <a:latin typeface="Gill Sans MT" pitchFamily="34" charset="0"/>
          <a:ea typeface="微软雅黑" pitchFamily="34" charset="-122"/>
          <a:cs typeface="微软雅黑" charset="0"/>
          <a:sym typeface="Arial" charset="0"/>
        </a:defRPr>
      </a:lvl5pPr>
      <a:lvl6pPr marL="4572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6pPr>
      <a:lvl7pPr marL="9144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7pPr>
      <a:lvl8pPr marL="13716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8pPr>
      <a:lvl9pPr marL="1828800" algn="l" rtl="0" eaLnBrk="0" fontAlgn="base" hangingPunct="0">
        <a:spcBef>
          <a:spcPct val="0"/>
        </a:spcBef>
        <a:spcAft>
          <a:spcPct val="0"/>
        </a:spcAft>
        <a:defRPr sz="3200">
          <a:solidFill>
            <a:schemeClr val="tx2"/>
          </a:solidFill>
          <a:latin typeface="Arial" pitchFamily="34" charset="0"/>
          <a:ea typeface="黑体" pitchFamily="49" charset="-122"/>
          <a:sym typeface="Arial" pitchFamily="34" charset="0"/>
        </a:defRPr>
      </a:lvl9pPr>
    </p:titleStyle>
    <p:bodyStyle>
      <a:lvl1pPr marL="273050" indent="-273050" algn="l" defTabSz="0" rtl="0" eaLnBrk="0" fontAlgn="base" hangingPunct="0">
        <a:spcBef>
          <a:spcPts val="600"/>
        </a:spcBef>
        <a:spcAft>
          <a:spcPct val="0"/>
        </a:spcAft>
        <a:buClr>
          <a:schemeClr val="accent1"/>
        </a:buClr>
        <a:buSzPct val="76000"/>
        <a:buFont typeface="Wingdings 3" charset="0"/>
        <a:buChar char=""/>
        <a:defRPr kumimoji="1" sz="2600">
          <a:solidFill>
            <a:schemeClr val="tx1"/>
          </a:solidFill>
          <a:latin typeface="+mn-lt"/>
          <a:ea typeface="+mn-ea"/>
          <a:cs typeface="微软雅黑" charset="0"/>
          <a:sym typeface="Times New Roman" charset="0"/>
        </a:defRPr>
      </a:lvl1pPr>
      <a:lvl2pPr marL="547688" indent="-271463" algn="l" defTabSz="0" rtl="0" eaLnBrk="0" fontAlgn="base" hangingPunct="0">
        <a:spcBef>
          <a:spcPts val="500"/>
        </a:spcBef>
        <a:spcAft>
          <a:spcPct val="0"/>
        </a:spcAft>
        <a:buClr>
          <a:schemeClr val="accent2"/>
        </a:buClr>
        <a:buSzPct val="76000"/>
        <a:buFont typeface="Wingdings 3" charset="0"/>
        <a:buChar char=""/>
        <a:defRPr kumimoji="1" sz="2300">
          <a:solidFill>
            <a:schemeClr val="tx2"/>
          </a:solidFill>
          <a:latin typeface="+mn-lt"/>
          <a:ea typeface="+mn-ea"/>
          <a:cs typeface="微软雅黑" charset="0"/>
          <a:sym typeface="Times New Roman" charset="0"/>
        </a:defRPr>
      </a:lvl2pPr>
      <a:lvl3pPr marL="822325" indent="-228600" algn="l" defTabSz="0" rtl="0" eaLnBrk="0" fontAlgn="base" hangingPunct="0">
        <a:spcBef>
          <a:spcPts val="500"/>
        </a:spcBef>
        <a:spcAft>
          <a:spcPct val="0"/>
        </a:spcAft>
        <a:buClr>
          <a:srgbClr val="BCBCBC"/>
        </a:buClr>
        <a:buSzPct val="76000"/>
        <a:buFont typeface="Wingdings 3" charset="0"/>
        <a:buChar char=""/>
        <a:defRPr kumimoji="1" sz="2000">
          <a:solidFill>
            <a:schemeClr val="tx1"/>
          </a:solidFill>
          <a:latin typeface="+mn-lt"/>
          <a:ea typeface="+mn-ea"/>
          <a:cs typeface="微软雅黑" charset="0"/>
          <a:sym typeface="Times New Roman" charset="0"/>
        </a:defRPr>
      </a:lvl3pPr>
      <a:lvl4pPr marL="1096963" indent="-227013" algn="l" defTabSz="0" rtl="0" eaLnBrk="0" fontAlgn="base" hangingPunct="0">
        <a:spcBef>
          <a:spcPts val="400"/>
        </a:spcBef>
        <a:spcAft>
          <a:spcPct val="0"/>
        </a:spcAft>
        <a:buClr>
          <a:srgbClr val="8BA2B4"/>
        </a:buClr>
        <a:buSzPct val="70000"/>
        <a:buFont typeface="Wingdings" charset="0"/>
        <a:buChar char=""/>
        <a:defRPr kumimoji="1" sz="2000">
          <a:solidFill>
            <a:schemeClr val="tx1"/>
          </a:solidFill>
          <a:latin typeface="+mn-lt"/>
          <a:ea typeface="+mn-ea"/>
          <a:cs typeface="微软雅黑" charset="0"/>
          <a:sym typeface="Times New Roman" charset="0"/>
        </a:defRPr>
      </a:lvl4pPr>
      <a:lvl5pPr marL="1371600" indent="-228600" algn="l" defTabSz="0" rtl="0" eaLnBrk="0" fontAlgn="base" hangingPunct="0">
        <a:spcBef>
          <a:spcPts val="300"/>
        </a:spcBef>
        <a:spcAft>
          <a:spcPct val="0"/>
        </a:spcAft>
        <a:buClr>
          <a:schemeClr val="accent2"/>
        </a:buClr>
        <a:buSzPct val="70000"/>
        <a:buFont typeface="Wingdings" charset="0"/>
        <a:buChar char=""/>
        <a:defRPr kumimoji="1" sz="1600">
          <a:solidFill>
            <a:schemeClr val="tx1"/>
          </a:solidFill>
          <a:latin typeface="+mn-lt"/>
          <a:ea typeface="+mn-ea"/>
          <a:cs typeface="微软雅黑" charset="0"/>
          <a:sym typeface="Times New Roman" charset="0"/>
        </a:defRPr>
      </a:lvl5pPr>
      <a:lvl6pPr marL="18288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6pPr>
      <a:lvl7pPr marL="22860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7pPr>
      <a:lvl8pPr marL="27432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8pPr>
      <a:lvl9pPr marL="3200400" indent="-228600" algn="l" defTabSz="0" rtl="0" eaLnBrk="0" fontAlgn="base" hangingPunct="0">
        <a:spcBef>
          <a:spcPts val="300"/>
        </a:spcBef>
        <a:spcAft>
          <a:spcPct val="0"/>
        </a:spcAft>
        <a:buClr>
          <a:schemeClr val="accent2"/>
        </a:buClr>
        <a:buSzPct val="70000"/>
        <a:buFont typeface="Wingdings" pitchFamily="2" charset="2"/>
        <a:buChar char=""/>
        <a:defRPr sz="1600">
          <a:solidFill>
            <a:schemeClr val="tx1"/>
          </a:solidFill>
          <a:latin typeface="+mn-lt"/>
          <a:ea typeface="+mn-ea"/>
          <a:sym typeface="Times New Roman" pitchFamily="18"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endParaRPr lang="en-US" altLang="zh-CN"/>
          </a:p>
          <a:p>
            <a:pPr lvl="1"/>
            <a:r>
              <a:rPr lang="zh-CN" altLang="en-US"/>
              <a:t>第二级</a:t>
            </a:r>
            <a:endParaRPr lang="en-US" altLang="zh-CN"/>
          </a:p>
          <a:p>
            <a:pPr lvl="2"/>
            <a:r>
              <a:rPr lang="zh-CN" altLang="en-US"/>
              <a:t>第三级</a:t>
            </a:r>
            <a:endParaRPr lang="en-US" altLang="zh-CN"/>
          </a:p>
          <a:p>
            <a:pPr lvl="3"/>
            <a:r>
              <a:rPr lang="zh-CN" altLang="en-US"/>
              <a:t>第四级</a:t>
            </a:r>
            <a:endParaRPr lang="en-US" altLang="zh-CN"/>
          </a:p>
          <a:p>
            <a:pPr lvl="4"/>
            <a:r>
              <a:rPr lang="zh-CN" altLang="en-US"/>
              <a:t>第五级</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l">
              <a:defRPr sz="1400"/>
            </a:lvl1pPr>
          </a:lstStyle>
          <a:p>
            <a:pPr fontAlgn="base">
              <a:spcBef>
                <a:spcPct val="0"/>
              </a:spcBef>
              <a:spcAft>
                <a:spcPct val="0"/>
              </a:spcAft>
            </a:pPr>
            <a:endParaRPr kumimoji="1" lang="en-US" altLang="zh-CN">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pPr algn="ctr" fontAlgn="base">
              <a:spcBef>
                <a:spcPct val="0"/>
              </a:spcBef>
              <a:spcAft>
                <a:spcPct val="0"/>
              </a:spcAft>
            </a:pPr>
            <a:endParaRPr kumimoji="1" lang="en-US" altLang="zh-CN">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pPr fontAlgn="base">
              <a:spcBef>
                <a:spcPct val="0"/>
              </a:spcBef>
              <a:spcAft>
                <a:spcPct val="0"/>
              </a:spcAft>
            </a:pPr>
            <a:fld id="{DD8D10CE-1040-6B44-8CB9-B012780F98E7}" type="slidenum">
              <a:rPr kumimoji="1" lang="en-US" altLang="zh-CN">
                <a:solidFill>
                  <a:srgbClr val="000000"/>
                </a:solidFill>
              </a:rPr>
              <a:pPr fontAlgn="base">
                <a:spcBef>
                  <a:spcPct val="0"/>
                </a:spcBef>
                <a:spcAft>
                  <a:spcPct val="0"/>
                </a:spcAft>
              </a:pPr>
              <a:t>‹#›</a:t>
            </a:fld>
            <a:endParaRPr kumimoji="1" lang="en-US" altLang="zh-CN">
              <a:solidFill>
                <a:srgbClr val="000000"/>
              </a:solidFill>
            </a:endParaRPr>
          </a:p>
        </p:txBody>
      </p:sp>
    </p:spTree>
    <p:extLst>
      <p:ext uri="{BB962C8B-B14F-4D97-AF65-F5344CB8AC3E}">
        <p14:creationId xmlns:p14="http://schemas.microsoft.com/office/powerpoint/2010/main" val="1643954668"/>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hf hdr="0" ftr="0" dt="0"/>
  <p:txStyles>
    <p:titleStyle>
      <a:lvl1pPr algn="ctr" rtl="0" fontAlgn="base">
        <a:spcBef>
          <a:spcPct val="0"/>
        </a:spcBef>
        <a:spcAft>
          <a:spcPct val="0"/>
        </a:spcAft>
        <a:defRPr kumimoji="1" sz="4400">
          <a:solidFill>
            <a:schemeClr val="tx2"/>
          </a:solidFill>
          <a:latin typeface="+mj-lt"/>
          <a:ea typeface="+mj-ea"/>
          <a:cs typeface="+mj-cs"/>
        </a:defRPr>
      </a:lvl1pPr>
      <a:lvl2pPr algn="ctr" rtl="0" fontAlgn="base">
        <a:spcBef>
          <a:spcPct val="0"/>
        </a:spcBef>
        <a:spcAft>
          <a:spcPct val="0"/>
        </a:spcAft>
        <a:defRPr kumimoji="1" sz="4400">
          <a:solidFill>
            <a:schemeClr val="tx2"/>
          </a:solidFill>
          <a:latin typeface="Times New Roman" charset="0"/>
          <a:ea typeface="宋体" charset="0"/>
          <a:cs typeface="宋体" charset="0"/>
        </a:defRPr>
      </a:lvl2pPr>
      <a:lvl3pPr algn="ctr" rtl="0" fontAlgn="base">
        <a:spcBef>
          <a:spcPct val="0"/>
        </a:spcBef>
        <a:spcAft>
          <a:spcPct val="0"/>
        </a:spcAft>
        <a:defRPr kumimoji="1" sz="4400">
          <a:solidFill>
            <a:schemeClr val="tx2"/>
          </a:solidFill>
          <a:latin typeface="Times New Roman" charset="0"/>
          <a:ea typeface="宋体" charset="0"/>
          <a:cs typeface="宋体" charset="0"/>
        </a:defRPr>
      </a:lvl3pPr>
      <a:lvl4pPr algn="ctr" rtl="0" fontAlgn="base">
        <a:spcBef>
          <a:spcPct val="0"/>
        </a:spcBef>
        <a:spcAft>
          <a:spcPct val="0"/>
        </a:spcAft>
        <a:defRPr kumimoji="1" sz="4400">
          <a:solidFill>
            <a:schemeClr val="tx2"/>
          </a:solidFill>
          <a:latin typeface="Times New Roman" charset="0"/>
          <a:ea typeface="宋体" charset="0"/>
          <a:cs typeface="宋体" charset="0"/>
        </a:defRPr>
      </a:lvl4pPr>
      <a:lvl5pPr algn="ctr" rtl="0" fontAlgn="base">
        <a:spcBef>
          <a:spcPct val="0"/>
        </a:spcBef>
        <a:spcAft>
          <a:spcPct val="0"/>
        </a:spcAft>
        <a:defRPr kumimoji="1" sz="4400">
          <a:solidFill>
            <a:schemeClr val="tx2"/>
          </a:solidFill>
          <a:latin typeface="Times New Roman" charset="0"/>
          <a:ea typeface="宋体" charset="0"/>
          <a:cs typeface="宋体" charset="0"/>
        </a:defRPr>
      </a:lvl5pPr>
      <a:lvl6pPr marL="457200" algn="ctr" rtl="0" fontAlgn="base">
        <a:spcBef>
          <a:spcPct val="0"/>
        </a:spcBef>
        <a:spcAft>
          <a:spcPct val="0"/>
        </a:spcAft>
        <a:defRPr kumimoji="1" sz="4400">
          <a:solidFill>
            <a:schemeClr val="tx2"/>
          </a:solidFill>
          <a:latin typeface="Times New Roman" charset="0"/>
          <a:ea typeface="宋体" charset="0"/>
          <a:cs typeface="宋体" charset="0"/>
        </a:defRPr>
      </a:lvl6pPr>
      <a:lvl7pPr marL="914400" algn="ctr" rtl="0" fontAlgn="base">
        <a:spcBef>
          <a:spcPct val="0"/>
        </a:spcBef>
        <a:spcAft>
          <a:spcPct val="0"/>
        </a:spcAft>
        <a:defRPr kumimoji="1" sz="4400">
          <a:solidFill>
            <a:schemeClr val="tx2"/>
          </a:solidFill>
          <a:latin typeface="Times New Roman" charset="0"/>
          <a:ea typeface="宋体" charset="0"/>
          <a:cs typeface="宋体" charset="0"/>
        </a:defRPr>
      </a:lvl7pPr>
      <a:lvl8pPr marL="1371600" algn="ctr" rtl="0" fontAlgn="base">
        <a:spcBef>
          <a:spcPct val="0"/>
        </a:spcBef>
        <a:spcAft>
          <a:spcPct val="0"/>
        </a:spcAft>
        <a:defRPr kumimoji="1" sz="4400">
          <a:solidFill>
            <a:schemeClr val="tx2"/>
          </a:solidFill>
          <a:latin typeface="Times New Roman" charset="0"/>
          <a:ea typeface="宋体" charset="0"/>
          <a:cs typeface="宋体" charset="0"/>
        </a:defRPr>
      </a:lvl8pPr>
      <a:lvl9pPr marL="1828800" algn="ctr" rtl="0" fontAlgn="base">
        <a:spcBef>
          <a:spcPct val="0"/>
        </a:spcBef>
        <a:spcAft>
          <a:spcPct val="0"/>
        </a:spcAft>
        <a:defRPr kumimoji="1" sz="4400">
          <a:solidFill>
            <a:schemeClr val="tx2"/>
          </a:solidFill>
          <a:latin typeface="Times New Roman" charset="0"/>
          <a:ea typeface="宋体" charset="0"/>
          <a:cs typeface="宋体" charset="0"/>
        </a:defRPr>
      </a:lvl9pPr>
    </p:titleStyle>
    <p:bodyStyle>
      <a:lvl1pPr marL="342900" indent="-342900" algn="l" rtl="0" fontAlgn="base">
        <a:spcBef>
          <a:spcPct val="20000"/>
        </a:spcBef>
        <a:spcAft>
          <a:spcPct val="0"/>
        </a:spcAft>
        <a:buChar char="•"/>
        <a:defRPr kumimoji="1" sz="3200">
          <a:solidFill>
            <a:schemeClr val="tx1"/>
          </a:solidFill>
          <a:latin typeface="+mn-lt"/>
          <a:ea typeface="+mn-ea"/>
          <a:cs typeface="+mn-cs"/>
        </a:defRPr>
      </a:lvl1pPr>
      <a:lvl2pPr marL="742950" indent="-285750" algn="l" rtl="0" fontAlgn="base">
        <a:spcBef>
          <a:spcPct val="20000"/>
        </a:spcBef>
        <a:spcAft>
          <a:spcPct val="0"/>
        </a:spcAft>
        <a:buChar char="–"/>
        <a:defRPr kumimoji="1" sz="2800">
          <a:solidFill>
            <a:schemeClr val="tx1"/>
          </a:solidFill>
          <a:latin typeface="+mn-lt"/>
          <a:ea typeface="+mn-ea"/>
        </a:defRPr>
      </a:lvl2pPr>
      <a:lvl3pPr marL="1143000" indent="-228600" algn="l" rtl="0" fontAlgn="base">
        <a:spcBef>
          <a:spcPct val="20000"/>
        </a:spcBef>
        <a:spcAft>
          <a:spcPct val="0"/>
        </a:spcAft>
        <a:buChar char="•"/>
        <a:defRPr kumimoji="1" sz="2400">
          <a:solidFill>
            <a:schemeClr val="tx1"/>
          </a:solidFill>
          <a:latin typeface="+mn-lt"/>
          <a:ea typeface="+mn-ea"/>
        </a:defRPr>
      </a:lvl3pPr>
      <a:lvl4pPr marL="1600200" indent="-228600" algn="l" rtl="0" fontAlgn="base">
        <a:spcBef>
          <a:spcPct val="20000"/>
        </a:spcBef>
        <a:spcAft>
          <a:spcPct val="0"/>
        </a:spcAft>
        <a:buChar char="–"/>
        <a:defRPr kumimoji="1" sz="2000">
          <a:solidFill>
            <a:schemeClr val="tx1"/>
          </a:solidFill>
          <a:latin typeface="+mn-lt"/>
          <a:ea typeface="+mn-ea"/>
        </a:defRPr>
      </a:lvl4pPr>
      <a:lvl5pPr marL="2057400" indent="-228600" algn="l" rtl="0" fontAlgn="base">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a:defRPr sz="1400"/>
            </a:lvl1pPr>
          </a:lstStyle>
          <a:p>
            <a:pPr fontAlgn="base">
              <a:spcBef>
                <a:spcPct val="0"/>
              </a:spcBef>
              <a:spcAft>
                <a:spcPct val="0"/>
              </a:spcAft>
            </a:pPr>
            <a:endParaRPr kumimoji="1" lang="en-US" altLang="zh-CN">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defRPr sz="1400"/>
            </a:lvl1pPr>
          </a:lstStyle>
          <a:p>
            <a:pPr algn="ctr" fontAlgn="base">
              <a:spcBef>
                <a:spcPct val="0"/>
              </a:spcBef>
              <a:spcAft>
                <a:spcPct val="0"/>
              </a:spcAft>
            </a:pPr>
            <a:endParaRPr kumimoji="1" lang="en-US" altLang="zh-CN">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r">
              <a:defRPr sz="1400"/>
            </a:lvl1pPr>
          </a:lstStyle>
          <a:p>
            <a:pPr fontAlgn="base">
              <a:spcBef>
                <a:spcPct val="0"/>
              </a:spcBef>
              <a:spcAft>
                <a:spcPct val="0"/>
              </a:spcAft>
            </a:pPr>
            <a:fld id="{93BB0215-3647-F44F-9EEB-2F5630AFD217}" type="slidenum">
              <a:rPr kumimoji="1" lang="en-US" altLang="zh-CN" smtClean="0">
                <a:solidFill>
                  <a:srgbClr val="000000"/>
                </a:solidFill>
              </a:rPr>
              <a:pPr fontAlgn="base">
                <a:spcBef>
                  <a:spcPct val="0"/>
                </a:spcBef>
                <a:spcAft>
                  <a:spcPct val="0"/>
                </a:spcAft>
              </a:pPr>
              <a:t>‹#›</a:t>
            </a:fld>
            <a:endParaRPr kumimoji="1" lang="en-US" altLang="zh-CN">
              <a:solidFill>
                <a:srgbClr val="000000"/>
              </a:solidFill>
            </a:endParaRPr>
          </a:p>
        </p:txBody>
      </p:sp>
    </p:spTree>
    <p:extLst>
      <p:ext uri="{BB962C8B-B14F-4D97-AF65-F5344CB8AC3E}">
        <p14:creationId xmlns:p14="http://schemas.microsoft.com/office/powerpoint/2010/main" val="67310263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Lst>
  <p:hf hdr="0" ftr="0" dt="0"/>
  <p:txStyles>
    <p:titleStyle>
      <a:lvl1pPr algn="ctr" rtl="0" fontAlgn="base">
        <a:spcBef>
          <a:spcPct val="0"/>
        </a:spcBef>
        <a:spcAft>
          <a:spcPct val="0"/>
        </a:spcAft>
        <a:defRPr kumimoji="1" sz="4400" kern="1200">
          <a:solidFill>
            <a:schemeClr val="tx2"/>
          </a:solidFill>
          <a:latin typeface="+mj-lt"/>
          <a:ea typeface="+mj-ea"/>
          <a:cs typeface="+mj-cs"/>
        </a:defRPr>
      </a:lvl1pPr>
      <a:lvl2pPr algn="ctr" rtl="0" fontAlgn="base">
        <a:spcBef>
          <a:spcPct val="0"/>
        </a:spcBef>
        <a:spcAft>
          <a:spcPct val="0"/>
        </a:spcAft>
        <a:defRPr kumimoji="1" sz="4400">
          <a:solidFill>
            <a:schemeClr val="tx2"/>
          </a:solidFill>
          <a:latin typeface="Times New Roman" charset="0"/>
          <a:ea typeface="宋体" charset="-122"/>
        </a:defRPr>
      </a:lvl2pPr>
      <a:lvl3pPr algn="ctr" rtl="0" fontAlgn="base">
        <a:spcBef>
          <a:spcPct val="0"/>
        </a:spcBef>
        <a:spcAft>
          <a:spcPct val="0"/>
        </a:spcAft>
        <a:defRPr kumimoji="1" sz="4400">
          <a:solidFill>
            <a:schemeClr val="tx2"/>
          </a:solidFill>
          <a:latin typeface="Times New Roman" charset="0"/>
          <a:ea typeface="宋体" charset="-122"/>
        </a:defRPr>
      </a:lvl3pPr>
      <a:lvl4pPr algn="ctr" rtl="0" fontAlgn="base">
        <a:spcBef>
          <a:spcPct val="0"/>
        </a:spcBef>
        <a:spcAft>
          <a:spcPct val="0"/>
        </a:spcAft>
        <a:defRPr kumimoji="1" sz="4400">
          <a:solidFill>
            <a:schemeClr val="tx2"/>
          </a:solidFill>
          <a:latin typeface="Times New Roman" charset="0"/>
          <a:ea typeface="宋体" charset="-122"/>
        </a:defRPr>
      </a:lvl4pPr>
      <a:lvl5pPr algn="ctr" rtl="0" fontAlgn="base">
        <a:spcBef>
          <a:spcPct val="0"/>
        </a:spcBef>
        <a:spcAft>
          <a:spcPct val="0"/>
        </a:spcAft>
        <a:defRPr kumimoji="1" sz="4400">
          <a:solidFill>
            <a:schemeClr val="tx2"/>
          </a:solidFill>
          <a:latin typeface="Times New Roman" charset="0"/>
          <a:ea typeface="宋体" charset="-122"/>
        </a:defRPr>
      </a:lvl5pPr>
      <a:lvl6pPr marL="457200" algn="ctr" rtl="0" fontAlgn="base">
        <a:spcBef>
          <a:spcPct val="0"/>
        </a:spcBef>
        <a:spcAft>
          <a:spcPct val="0"/>
        </a:spcAft>
        <a:defRPr kumimoji="1" sz="4400">
          <a:solidFill>
            <a:schemeClr val="tx2"/>
          </a:solidFill>
          <a:latin typeface="Times New Roman" charset="0"/>
          <a:ea typeface="宋体" charset="-122"/>
        </a:defRPr>
      </a:lvl6pPr>
      <a:lvl7pPr marL="914400" algn="ctr" rtl="0" fontAlgn="base">
        <a:spcBef>
          <a:spcPct val="0"/>
        </a:spcBef>
        <a:spcAft>
          <a:spcPct val="0"/>
        </a:spcAft>
        <a:defRPr kumimoji="1" sz="4400">
          <a:solidFill>
            <a:schemeClr val="tx2"/>
          </a:solidFill>
          <a:latin typeface="Times New Roman" charset="0"/>
          <a:ea typeface="宋体" charset="-122"/>
        </a:defRPr>
      </a:lvl7pPr>
      <a:lvl8pPr marL="1371600" algn="ctr" rtl="0" fontAlgn="base">
        <a:spcBef>
          <a:spcPct val="0"/>
        </a:spcBef>
        <a:spcAft>
          <a:spcPct val="0"/>
        </a:spcAft>
        <a:defRPr kumimoji="1" sz="4400">
          <a:solidFill>
            <a:schemeClr val="tx2"/>
          </a:solidFill>
          <a:latin typeface="Times New Roman" charset="0"/>
          <a:ea typeface="宋体" charset="-122"/>
        </a:defRPr>
      </a:lvl8pPr>
      <a:lvl9pPr marL="1828800" algn="ctr" rtl="0" fontAlgn="base">
        <a:spcBef>
          <a:spcPct val="0"/>
        </a:spcBef>
        <a:spcAft>
          <a:spcPct val="0"/>
        </a:spcAft>
        <a:defRPr kumimoji="1" sz="4400">
          <a:solidFill>
            <a:schemeClr val="tx2"/>
          </a:solidFill>
          <a:latin typeface="Times New Roman" charset="0"/>
          <a:ea typeface="宋体" charset="-122"/>
        </a:defRPr>
      </a:lvl9pPr>
    </p:titleStyle>
    <p:bodyStyle>
      <a:lvl1pPr marL="342900" indent="-342900" algn="l" rtl="0" fontAlgn="base">
        <a:spcBef>
          <a:spcPct val="20000"/>
        </a:spcBef>
        <a:spcAft>
          <a:spcPct val="0"/>
        </a:spcAft>
        <a:buChar char="•"/>
        <a:defRPr kumimoji="1" sz="3200" kern="1200">
          <a:solidFill>
            <a:schemeClr val="tx1"/>
          </a:solidFill>
          <a:latin typeface="+mn-lt"/>
          <a:ea typeface="+mn-ea"/>
          <a:cs typeface="+mn-cs"/>
        </a:defRPr>
      </a:lvl1pPr>
      <a:lvl2pPr marL="742950" indent="-285750" algn="l" rtl="0" fontAlgn="base">
        <a:spcBef>
          <a:spcPct val="20000"/>
        </a:spcBef>
        <a:spcAft>
          <a:spcPct val="0"/>
        </a:spcAft>
        <a:buChar char="–"/>
        <a:defRPr kumimoji="1" sz="2800" kern="1200">
          <a:solidFill>
            <a:schemeClr val="tx1"/>
          </a:solidFill>
          <a:latin typeface="+mn-lt"/>
          <a:ea typeface="+mn-ea"/>
          <a:cs typeface="+mn-cs"/>
        </a:defRPr>
      </a:lvl2pPr>
      <a:lvl3pPr marL="1143000" indent="-228600" algn="l" rtl="0" fontAlgn="base">
        <a:spcBef>
          <a:spcPct val="20000"/>
        </a:spcBef>
        <a:spcAft>
          <a:spcPct val="0"/>
        </a:spcAft>
        <a:buChar char="•"/>
        <a:defRPr kumimoji="1" sz="2400" kern="1200">
          <a:solidFill>
            <a:schemeClr val="tx1"/>
          </a:solidFill>
          <a:latin typeface="+mn-lt"/>
          <a:ea typeface="+mn-ea"/>
          <a:cs typeface="+mn-cs"/>
        </a:defRPr>
      </a:lvl3pPr>
      <a:lvl4pPr marL="1600200" indent="-228600" algn="l" rtl="0" fontAlgn="base">
        <a:spcBef>
          <a:spcPct val="20000"/>
        </a:spcBef>
        <a:spcAft>
          <a:spcPct val="0"/>
        </a:spcAft>
        <a:buChar char="–"/>
        <a:defRPr kumimoji="1" sz="2000" kern="1200">
          <a:solidFill>
            <a:schemeClr val="tx1"/>
          </a:solidFill>
          <a:latin typeface="+mn-lt"/>
          <a:ea typeface="+mn-ea"/>
          <a:cs typeface="+mn-cs"/>
        </a:defRPr>
      </a:lvl4pPr>
      <a:lvl5pPr marL="2057400" indent="-228600" algn="l" rtl="0" fontAlgn="base">
        <a:spcBef>
          <a:spcPct val="20000"/>
        </a:spcBef>
        <a:spcAft>
          <a:spcPct val="0"/>
        </a:spcAft>
        <a:buChar char="»"/>
        <a:defRPr kumimoji="1"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pPr eaLnBrk="1" hangingPunct="1"/>
            <a:r>
              <a:rPr lang="en-US" altLang="zh-CN" b="1" dirty="0"/>
              <a:t>2019</a:t>
            </a:r>
            <a:r>
              <a:rPr lang="zh-CN" altLang="en-US" b="1" dirty="0"/>
              <a:t>年秋</a:t>
            </a:r>
            <a:endParaRPr lang="zh-CN" altLang="en-US" dirty="0"/>
          </a:p>
        </p:txBody>
      </p:sp>
      <p:sp>
        <p:nvSpPr>
          <p:cNvPr id="4" name="Slide Number Placeholder 3"/>
          <p:cNvSpPr>
            <a:spLocks noGrp="1"/>
          </p:cNvSpPr>
          <p:nvPr>
            <p:ph type="sldNum" sz="quarter" idx="12"/>
          </p:nvPr>
        </p:nvSpPr>
        <p:spPr/>
        <p:txBody>
          <a:bodyPr/>
          <a:lstStyle/>
          <a:p>
            <a:pPr>
              <a:defRPr/>
            </a:pPr>
            <a:fld id="{F14F7C2F-BCBD-A149-8F90-21DECE8FB1A6}" type="slidenum">
              <a:rPr lang="en-US" altLang="zh-CN" smtClean="0">
                <a:solidFill>
                  <a:srgbClr val="1F497D"/>
                </a:solidFill>
              </a:rPr>
              <a:pPr>
                <a:defRPr/>
              </a:pPr>
              <a:t>1</a:t>
            </a:fld>
            <a:endParaRPr lang="zh-CN" altLang="en-US">
              <a:solidFill>
                <a:srgbClr val="1F497D"/>
              </a:solidFill>
            </a:endParaRPr>
          </a:p>
        </p:txBody>
      </p:sp>
      <p:sp>
        <p:nvSpPr>
          <p:cNvPr id="5" name="标题 1"/>
          <p:cNvSpPr>
            <a:spLocks noGrp="1" noChangeArrowheads="1"/>
          </p:cNvSpPr>
          <p:nvPr>
            <p:ph type="ctrTitle"/>
          </p:nvPr>
        </p:nvSpPr>
        <p:spPr/>
        <p:txBody>
          <a:bodyPr anchor="ctr"/>
          <a:lstStyle/>
          <a:p>
            <a:pPr algn="ctr" eaLnBrk="1" hangingPunct="1"/>
            <a:r>
              <a:rPr kumimoji="0" lang="zh-CN" altLang="en-US" sz="3600" b="1">
                <a:solidFill>
                  <a:srgbClr val="0000FF"/>
                </a:solidFill>
                <a:latin typeface="微软雅黑" charset="0"/>
                <a:ea typeface="微软雅黑" charset="0"/>
              </a:rPr>
              <a:t>动态</a:t>
            </a:r>
            <a:r>
              <a:rPr kumimoji="0" lang="zh-CN" altLang="en-US" sz="3600" b="1" dirty="0">
                <a:solidFill>
                  <a:srgbClr val="0000FF"/>
                </a:solidFill>
                <a:latin typeface="微软雅黑" charset="0"/>
                <a:ea typeface="微软雅黑" charset="0"/>
              </a:rPr>
              <a:t>存储器</a:t>
            </a:r>
          </a:p>
        </p:txBody>
      </p:sp>
      <p:cxnSp>
        <p:nvCxnSpPr>
          <p:cNvPr id="10" name="直接连接符 20"/>
          <p:cNvCxnSpPr>
            <a:cxnSpLocks noChangeShapeType="1"/>
          </p:cNvCxnSpPr>
          <p:nvPr/>
        </p:nvCxnSpPr>
        <p:spPr bwMode="auto">
          <a:xfrm flipV="1">
            <a:off x="971600" y="5354166"/>
            <a:ext cx="7272337" cy="19050"/>
          </a:xfrm>
          <a:prstGeom prst="line">
            <a:avLst/>
          </a:prstGeom>
          <a:noFill/>
          <a:ln w="9525">
            <a:solidFill>
              <a:srgbClr val="000000"/>
            </a:solidFill>
            <a:round/>
            <a:headEnd/>
            <a:tailEnd/>
          </a:ln>
          <a:effectLst>
            <a:outerShdw blurRad="88900" dist="127000" algn="l" rotWithShape="0">
              <a:srgbClr val="000000">
                <a:alpha val="39999"/>
              </a:srgbClr>
            </a:outerShdw>
          </a:effectLst>
        </p:spPr>
      </p:cxnSp>
      <p:sp>
        <p:nvSpPr>
          <p:cNvPr id="11" name="标题 1"/>
          <p:cNvSpPr txBox="1">
            <a:spLocks noChangeArrowheads="1"/>
          </p:cNvSpPr>
          <p:nvPr/>
        </p:nvSpPr>
        <p:spPr bwMode="auto">
          <a:xfrm>
            <a:off x="5057775" y="322263"/>
            <a:ext cx="41052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Arial" charset="0"/>
                <a:ea typeface="宋体" charset="0"/>
                <a:cs typeface="宋体" charset="0"/>
              </a:defRPr>
            </a:lvl1pPr>
            <a:lvl2pPr marL="742950" indent="-285750">
              <a:defRPr kumimoji="1" sz="2400">
                <a:solidFill>
                  <a:schemeClr val="tx1"/>
                </a:solidFill>
                <a:latin typeface="Arial" charset="0"/>
                <a:ea typeface="宋体" charset="0"/>
              </a:defRPr>
            </a:lvl2pPr>
            <a:lvl3pPr marL="1143000" indent="-228600">
              <a:defRPr kumimoji="1" sz="2400">
                <a:solidFill>
                  <a:schemeClr val="tx1"/>
                </a:solidFill>
                <a:latin typeface="Arial" charset="0"/>
                <a:ea typeface="宋体" charset="0"/>
              </a:defRPr>
            </a:lvl3pPr>
            <a:lvl4pPr marL="1600200" indent="-228600">
              <a:defRPr kumimoji="1" sz="2400">
                <a:solidFill>
                  <a:schemeClr val="tx1"/>
                </a:solidFill>
                <a:latin typeface="Arial" charset="0"/>
                <a:ea typeface="宋体" charset="0"/>
              </a:defRPr>
            </a:lvl4pPr>
            <a:lvl5pPr marL="2057400" indent="-228600">
              <a:defRPr kumimoji="1" sz="2400">
                <a:solidFill>
                  <a:schemeClr val="tx1"/>
                </a:solidFill>
                <a:latin typeface="Arial" charset="0"/>
                <a:ea typeface="宋体" charset="0"/>
              </a:defRPr>
            </a:lvl5pPr>
            <a:lvl6pPr marL="2514600" indent="-228600" eaLnBrk="0" fontAlgn="base" hangingPunct="0">
              <a:spcBef>
                <a:spcPct val="0"/>
              </a:spcBef>
              <a:spcAft>
                <a:spcPct val="0"/>
              </a:spcAft>
              <a:defRPr kumimoji="1" sz="2400">
                <a:solidFill>
                  <a:schemeClr val="tx1"/>
                </a:solidFill>
                <a:latin typeface="Arial" charset="0"/>
                <a:ea typeface="宋体" charset="0"/>
              </a:defRPr>
            </a:lvl6pPr>
            <a:lvl7pPr marL="2971800" indent="-228600" eaLnBrk="0" fontAlgn="base" hangingPunct="0">
              <a:spcBef>
                <a:spcPct val="0"/>
              </a:spcBef>
              <a:spcAft>
                <a:spcPct val="0"/>
              </a:spcAft>
              <a:defRPr kumimoji="1" sz="2400">
                <a:solidFill>
                  <a:schemeClr val="tx1"/>
                </a:solidFill>
                <a:latin typeface="Arial" charset="0"/>
                <a:ea typeface="宋体" charset="0"/>
              </a:defRPr>
            </a:lvl7pPr>
            <a:lvl8pPr marL="3429000" indent="-228600" eaLnBrk="0" fontAlgn="base" hangingPunct="0">
              <a:spcBef>
                <a:spcPct val="0"/>
              </a:spcBef>
              <a:spcAft>
                <a:spcPct val="0"/>
              </a:spcAft>
              <a:defRPr kumimoji="1" sz="2400">
                <a:solidFill>
                  <a:schemeClr val="tx1"/>
                </a:solidFill>
                <a:latin typeface="Arial" charset="0"/>
                <a:ea typeface="宋体" charset="0"/>
              </a:defRPr>
            </a:lvl8pPr>
            <a:lvl9pPr marL="3886200" indent="-228600" eaLnBrk="0" fontAlgn="base" hangingPunct="0">
              <a:spcBef>
                <a:spcPct val="0"/>
              </a:spcBef>
              <a:spcAft>
                <a:spcPct val="0"/>
              </a:spcAft>
              <a:defRPr kumimoji="1" sz="2400">
                <a:solidFill>
                  <a:schemeClr val="tx1"/>
                </a:solidFill>
                <a:latin typeface="Arial" charset="0"/>
                <a:ea typeface="宋体" charset="0"/>
              </a:defRPr>
            </a:lvl9pPr>
          </a:lstStyle>
          <a:p>
            <a:pPr algn="ctr" eaLnBrk="1" hangingPunct="1"/>
            <a:r>
              <a:rPr kumimoji="0" lang="zh-CN" altLang="en-US" dirty="0">
                <a:latin typeface="微软雅黑" charset="0"/>
                <a:ea typeface="微软雅黑" charset="0"/>
                <a:cs typeface="微软雅黑" charset="0"/>
                <a:sym typeface="Arial" charset="0"/>
              </a:rPr>
              <a:t>计算机组成原理</a:t>
            </a:r>
          </a:p>
        </p:txBody>
      </p:sp>
    </p:spTree>
    <p:extLst>
      <p:ext uri="{BB962C8B-B14F-4D97-AF65-F5344CB8AC3E}">
        <p14:creationId xmlns:p14="http://schemas.microsoft.com/office/powerpoint/2010/main" val="420627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按访问方式分类</a:t>
            </a:r>
          </a:p>
        </p:txBody>
      </p:sp>
      <p:sp>
        <p:nvSpPr>
          <p:cNvPr id="3" name="Content Placeholder 2"/>
          <p:cNvSpPr>
            <a:spLocks noGrp="1"/>
          </p:cNvSpPr>
          <p:nvPr>
            <p:ph idx="1"/>
          </p:nvPr>
        </p:nvSpPr>
        <p:spPr/>
        <p:txBody>
          <a:bodyPr/>
          <a:lstStyle/>
          <a:p>
            <a:r>
              <a:rPr lang="zh-CN" altLang="en-US" dirty="0"/>
              <a:t>随机访问存储器（</a:t>
            </a:r>
            <a:r>
              <a:rPr lang="en-US" altLang="zh-CN" dirty="0"/>
              <a:t>RAM</a:t>
            </a:r>
            <a:r>
              <a:rPr lang="zh-CN" altLang="en-US" dirty="0"/>
              <a:t>）</a:t>
            </a:r>
          </a:p>
          <a:p>
            <a:pPr lvl="1"/>
            <a:r>
              <a:rPr lang="zh-CN" altLang="en-US" dirty="0"/>
              <a:t>访问时间与存放位置无关</a:t>
            </a:r>
          </a:p>
          <a:p>
            <a:pPr lvl="1"/>
            <a:r>
              <a:rPr lang="zh-CN" altLang="en-US" dirty="0"/>
              <a:t>半导体存储器</a:t>
            </a:r>
          </a:p>
          <a:p>
            <a:r>
              <a:rPr lang="zh-CN" altLang="en-US" dirty="0"/>
              <a:t>顺序访问存储器（</a:t>
            </a:r>
            <a:r>
              <a:rPr lang="en-US" altLang="zh-CN" dirty="0"/>
              <a:t>SAM</a:t>
            </a:r>
            <a:r>
              <a:rPr lang="zh-CN" altLang="en-US" dirty="0"/>
              <a:t>）</a:t>
            </a:r>
          </a:p>
          <a:p>
            <a:pPr lvl="1"/>
            <a:r>
              <a:rPr lang="zh-CN" altLang="en-US" dirty="0"/>
              <a:t>按照存储位置依次访问</a:t>
            </a:r>
          </a:p>
          <a:p>
            <a:pPr lvl="1"/>
            <a:r>
              <a:rPr lang="zh-CN" altLang="en-US" dirty="0"/>
              <a:t>磁带存储器</a:t>
            </a:r>
          </a:p>
          <a:p>
            <a:r>
              <a:rPr lang="zh-CN" altLang="en-US" dirty="0"/>
              <a:t>直接访问存储器（</a:t>
            </a:r>
            <a:r>
              <a:rPr lang="en-US" altLang="zh-CN" dirty="0"/>
              <a:t>DAM</a:t>
            </a:r>
            <a:r>
              <a:rPr lang="zh-CN" altLang="en-US" dirty="0"/>
              <a:t>）</a:t>
            </a:r>
          </a:p>
          <a:p>
            <a:pPr lvl="1"/>
            <a:r>
              <a:rPr lang="zh-CN" altLang="en-US" dirty="0"/>
              <a:t>随机</a:t>
            </a:r>
            <a:r>
              <a:rPr lang="en-US" altLang="zh-CN" dirty="0"/>
              <a:t>+</a:t>
            </a:r>
            <a:r>
              <a:rPr lang="zh-CN" altLang="en-US" dirty="0"/>
              <a:t>顺序</a:t>
            </a:r>
          </a:p>
          <a:p>
            <a:pPr lvl="1"/>
            <a:r>
              <a:rPr lang="zh-CN" altLang="en-US" dirty="0"/>
              <a:t>磁盘存储器</a:t>
            </a:r>
          </a:p>
          <a:p>
            <a:r>
              <a:rPr lang="zh-CN" altLang="en-US" dirty="0"/>
              <a:t>关联访问存储器（</a:t>
            </a:r>
            <a:r>
              <a:rPr lang="en-US" altLang="zh-CN" dirty="0"/>
              <a:t>CAM</a:t>
            </a:r>
            <a:r>
              <a:rPr lang="zh-CN" altLang="en-US" dirty="0"/>
              <a:t>）</a:t>
            </a:r>
          </a:p>
          <a:p>
            <a:pPr lvl="1"/>
            <a:r>
              <a:rPr lang="zh-CN" altLang="en-US" dirty="0"/>
              <a:t>根据内容访问</a:t>
            </a:r>
          </a:p>
          <a:p>
            <a:pPr lvl="1"/>
            <a:r>
              <a:rPr lang="en-US" altLang="zh-CN" dirty="0"/>
              <a:t>Cache</a:t>
            </a:r>
            <a:r>
              <a:rPr lang="zh-CN" altLang="en-US" dirty="0"/>
              <a:t>和</a:t>
            </a:r>
            <a:r>
              <a:rPr lang="en-US" altLang="zh-CN" dirty="0"/>
              <a:t>TLB </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10</a:t>
            </a:fld>
            <a:endParaRPr lang="zh-CN" altLang="en-US">
              <a:solidFill>
                <a:srgbClr val="1F497D"/>
              </a:solidFill>
            </a:endParaRPr>
          </a:p>
        </p:txBody>
      </p:sp>
    </p:spTree>
    <p:extLst>
      <p:ext uri="{BB962C8B-B14F-4D97-AF65-F5344CB8AC3E}">
        <p14:creationId xmlns:p14="http://schemas.microsoft.com/office/powerpoint/2010/main" val="522139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存储器系统设计目标</a:t>
            </a:r>
            <a:endParaRPr kumimoji="1" lang="zh-CN" altLang="en-US" dirty="0"/>
          </a:p>
        </p:txBody>
      </p:sp>
      <p:sp>
        <p:nvSpPr>
          <p:cNvPr id="3" name="Content Placeholder 2"/>
          <p:cNvSpPr>
            <a:spLocks noGrp="1"/>
          </p:cNvSpPr>
          <p:nvPr>
            <p:ph idx="1"/>
          </p:nvPr>
        </p:nvSpPr>
        <p:spPr/>
        <p:txBody>
          <a:bodyPr/>
          <a:lstStyle/>
          <a:p>
            <a:r>
              <a:rPr lang="zh-CN" altLang="en-US" dirty="0"/>
              <a:t>尽可能快的存取速度</a:t>
            </a:r>
          </a:p>
          <a:p>
            <a:pPr lvl="1"/>
            <a:r>
              <a:rPr lang="zh-CN" altLang="en-US" dirty="0"/>
              <a:t>应能基本满足</a:t>
            </a:r>
            <a:r>
              <a:rPr lang="en-US" altLang="zh-CN" dirty="0"/>
              <a:t>CPU</a:t>
            </a:r>
            <a:r>
              <a:rPr lang="zh-CN" altLang="en-US" dirty="0"/>
              <a:t>对数据的访问要求</a:t>
            </a:r>
          </a:p>
          <a:p>
            <a:r>
              <a:rPr lang="zh-CN" altLang="en-US" dirty="0"/>
              <a:t>尽可能大的存储空间</a:t>
            </a:r>
          </a:p>
          <a:p>
            <a:pPr lvl="1"/>
            <a:r>
              <a:rPr lang="zh-CN" altLang="en-US" dirty="0"/>
              <a:t>可以满足程序对存储空间的要求</a:t>
            </a:r>
          </a:p>
          <a:p>
            <a:r>
              <a:rPr lang="zh-CN" altLang="en-US" dirty="0"/>
              <a:t>尽可能低的单位成本（价格</a:t>
            </a:r>
            <a:r>
              <a:rPr lang="en-US" altLang="zh-CN" dirty="0"/>
              <a:t>/</a:t>
            </a:r>
            <a:r>
              <a:rPr lang="zh-CN" altLang="en-US" dirty="0"/>
              <a:t>位）</a:t>
            </a:r>
          </a:p>
          <a:p>
            <a:pPr lvl="1"/>
            <a:r>
              <a:rPr lang="zh-CN" altLang="en-US" dirty="0"/>
              <a:t>用户能够承受的范围内</a:t>
            </a:r>
          </a:p>
          <a:p>
            <a:r>
              <a:rPr lang="zh-CN" altLang="en-US" dirty="0"/>
              <a:t>较高的可靠性</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11</a:t>
            </a:fld>
            <a:endParaRPr lang="zh-CN" altLang="en-US">
              <a:solidFill>
                <a:srgbClr val="1F497D"/>
              </a:solidFill>
            </a:endParaRPr>
          </a:p>
        </p:txBody>
      </p:sp>
    </p:spTree>
    <p:extLst>
      <p:ext uri="{BB962C8B-B14F-4D97-AF65-F5344CB8AC3E}">
        <p14:creationId xmlns:p14="http://schemas.microsoft.com/office/powerpoint/2010/main" val="19108210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摩尔定律</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12</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1403648" y="-181885"/>
            <a:ext cx="7920880" cy="7118892"/>
          </a:xfrm>
          <a:prstGeom prst="rect">
            <a:avLst/>
          </a:prstGeom>
        </p:spPr>
      </p:pic>
    </p:spTree>
    <p:extLst>
      <p:ext uri="{BB962C8B-B14F-4D97-AF65-F5344CB8AC3E}">
        <p14:creationId xmlns:p14="http://schemas.microsoft.com/office/powerpoint/2010/main" val="998851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Moore</a:t>
            </a:r>
            <a:r>
              <a:rPr kumimoji="1" lang="zh-CN" altLang="en-US" dirty="0"/>
              <a:t>定律</a:t>
            </a:r>
          </a:p>
        </p:txBody>
      </p:sp>
      <p:sp>
        <p:nvSpPr>
          <p:cNvPr id="3" name="Content Placeholder 2"/>
          <p:cNvSpPr>
            <a:spLocks noGrp="1"/>
          </p:cNvSpPr>
          <p:nvPr>
            <p:ph idx="1"/>
          </p:nvPr>
        </p:nvSpPr>
        <p:spPr>
          <a:xfrm>
            <a:off x="457200" y="1219200"/>
            <a:ext cx="8229600" cy="985664"/>
          </a:xfrm>
        </p:spPr>
        <p:txBody>
          <a:bodyPr/>
          <a:lstStyle/>
          <a:p>
            <a:r>
              <a:rPr lang="en-US" altLang="zh-CN"/>
              <a:t>1965</a:t>
            </a:r>
            <a:r>
              <a:rPr lang="zh-CN" altLang="en-US" dirty="0"/>
              <a:t>年，</a:t>
            </a:r>
            <a:r>
              <a:rPr lang="en-US" altLang="zh-CN" dirty="0"/>
              <a:t>Intel</a:t>
            </a:r>
            <a:r>
              <a:rPr lang="zh-CN" altLang="en-US" dirty="0"/>
              <a:t>公司创始人之一</a:t>
            </a:r>
            <a:r>
              <a:rPr lang="en-US" altLang="zh-CN" dirty="0"/>
              <a:t>Gordon Moore</a:t>
            </a:r>
            <a:r>
              <a:rPr lang="zh-CN" altLang="en-US" dirty="0"/>
              <a:t>提出</a:t>
            </a:r>
          </a:p>
          <a:p>
            <a:r>
              <a:rPr lang="zh-CN" altLang="en-US" dirty="0"/>
              <a:t>芯片上集成的晶体管数量每</a:t>
            </a:r>
            <a:r>
              <a:rPr lang="en-US" altLang="zh-CN" dirty="0"/>
              <a:t>18</a:t>
            </a:r>
            <a:r>
              <a:rPr lang="zh-CN" altLang="en-US" dirty="0"/>
              <a:t>个月翻一番</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13</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251520" y="2281064"/>
            <a:ext cx="1618512" cy="1424558"/>
          </a:xfrm>
          <a:prstGeom prst="rect">
            <a:avLst/>
          </a:prstGeom>
        </p:spPr>
      </p:pic>
      <p:pic>
        <p:nvPicPr>
          <p:cNvPr id="7" name="Picture 6"/>
          <p:cNvPicPr>
            <a:picLocks noChangeAspect="1"/>
          </p:cNvPicPr>
          <p:nvPr/>
        </p:nvPicPr>
        <p:blipFill>
          <a:blip r:embed="rId3"/>
          <a:stretch>
            <a:fillRect/>
          </a:stretch>
        </p:blipFill>
        <p:spPr>
          <a:xfrm>
            <a:off x="612775" y="2315307"/>
            <a:ext cx="8229600" cy="4278385"/>
          </a:xfrm>
          <a:prstGeom prst="rect">
            <a:avLst/>
          </a:prstGeom>
        </p:spPr>
      </p:pic>
    </p:spTree>
    <p:extLst>
      <p:ext uri="{BB962C8B-B14F-4D97-AF65-F5344CB8AC3E}">
        <p14:creationId xmlns:p14="http://schemas.microsoft.com/office/powerpoint/2010/main" val="10393357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摩尔定律</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14</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827672" y="1130796"/>
            <a:ext cx="7488655" cy="3602610"/>
          </a:xfrm>
          <a:prstGeom prst="rect">
            <a:avLst/>
          </a:prstGeom>
        </p:spPr>
      </p:pic>
      <p:pic>
        <p:nvPicPr>
          <p:cNvPr id="6" name="Picture 5"/>
          <p:cNvPicPr>
            <a:picLocks noChangeAspect="1"/>
          </p:cNvPicPr>
          <p:nvPr/>
        </p:nvPicPr>
        <p:blipFill>
          <a:blip r:embed="rId3"/>
          <a:stretch>
            <a:fillRect/>
          </a:stretch>
        </p:blipFill>
        <p:spPr>
          <a:xfrm>
            <a:off x="449808" y="4910938"/>
            <a:ext cx="8386119" cy="1627974"/>
          </a:xfrm>
          <a:prstGeom prst="rect">
            <a:avLst/>
          </a:prstGeom>
        </p:spPr>
      </p:pic>
    </p:spTree>
    <p:extLst>
      <p:ext uri="{BB962C8B-B14F-4D97-AF65-F5344CB8AC3E}">
        <p14:creationId xmlns:p14="http://schemas.microsoft.com/office/powerpoint/2010/main" val="52736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存储器对性能的影响</a:t>
            </a:r>
          </a:p>
        </p:txBody>
      </p:sp>
      <p:sp>
        <p:nvSpPr>
          <p:cNvPr id="3" name="Content Placeholder 2"/>
          <p:cNvSpPr>
            <a:spLocks noGrp="1"/>
          </p:cNvSpPr>
          <p:nvPr>
            <p:ph idx="1"/>
          </p:nvPr>
        </p:nvSpPr>
        <p:spPr/>
        <p:txBody>
          <a:bodyPr/>
          <a:lstStyle/>
          <a:p>
            <a:r>
              <a:rPr lang="zh-CN" altLang="en-US" dirty="0"/>
              <a:t>假定某台计算机的处理器工作在：</a:t>
            </a:r>
          </a:p>
          <a:p>
            <a:pPr lvl="1"/>
            <a:r>
              <a:rPr lang="zh-CN" altLang="en-US" dirty="0"/>
              <a:t>主频</a:t>
            </a:r>
            <a:r>
              <a:rPr lang="en-US" altLang="zh-CN" dirty="0"/>
              <a:t>= 1GHz (</a:t>
            </a:r>
            <a:r>
              <a:rPr lang="zh-CN" altLang="en-US" dirty="0"/>
              <a:t>机器周期为</a:t>
            </a:r>
            <a:r>
              <a:rPr lang="en-US" altLang="zh-CN" dirty="0"/>
              <a:t>1 ns)</a:t>
            </a:r>
          </a:p>
          <a:p>
            <a:pPr lvl="1"/>
            <a:r>
              <a:rPr lang="en-US" altLang="zh-CN" dirty="0"/>
              <a:t>CPI = 1.1 </a:t>
            </a:r>
          </a:p>
          <a:p>
            <a:pPr lvl="1"/>
            <a:r>
              <a:rPr lang="en-US" altLang="zh-CN" dirty="0"/>
              <a:t>50% </a:t>
            </a:r>
            <a:r>
              <a:rPr lang="zh-CN" altLang="en-US" dirty="0"/>
              <a:t>算逻指令</a:t>
            </a:r>
            <a:r>
              <a:rPr lang="en-US" altLang="zh-CN" dirty="0"/>
              <a:t>, 30% </a:t>
            </a:r>
            <a:r>
              <a:rPr lang="zh-CN" altLang="en-US" dirty="0"/>
              <a:t>存取指令</a:t>
            </a:r>
            <a:r>
              <a:rPr lang="en-US" altLang="zh-CN" dirty="0"/>
              <a:t>, 20% </a:t>
            </a:r>
            <a:r>
              <a:rPr lang="zh-CN" altLang="en-US" dirty="0"/>
              <a:t>转移指令</a:t>
            </a:r>
          </a:p>
          <a:p>
            <a:r>
              <a:rPr lang="zh-CN" altLang="en-US" dirty="0"/>
              <a:t>再假定其中</a:t>
            </a:r>
            <a:r>
              <a:rPr lang="en-US" altLang="zh-CN" dirty="0"/>
              <a:t>10% </a:t>
            </a:r>
            <a:r>
              <a:rPr lang="zh-CN" altLang="en-US" dirty="0"/>
              <a:t>的存取指令会发生数据缺失，需要</a:t>
            </a:r>
            <a:r>
              <a:rPr lang="en-US" altLang="zh-CN" dirty="0"/>
              <a:t>50</a:t>
            </a:r>
            <a:r>
              <a:rPr lang="zh-CN" altLang="en-US" dirty="0"/>
              <a:t>个周期的延迟。</a:t>
            </a:r>
          </a:p>
          <a:p>
            <a:pPr lvl="1"/>
            <a:r>
              <a:rPr lang="en-US" altLang="zh-CN" dirty="0"/>
              <a:t>CPI = </a:t>
            </a:r>
            <a:r>
              <a:rPr lang="zh-CN" altLang="en-US" dirty="0"/>
              <a:t>理想</a:t>
            </a:r>
            <a:r>
              <a:rPr lang="en-US" altLang="zh-CN" dirty="0"/>
              <a:t>CPI + </a:t>
            </a:r>
            <a:r>
              <a:rPr lang="zh-CN" altLang="en-US" dirty="0"/>
              <a:t>每条指令的平均延迟</a:t>
            </a:r>
            <a:r>
              <a:rPr lang="en-US" altLang="zh-CN" dirty="0"/>
              <a:t>= 1.1 + (0.30 x 0.10 x 50)= 1.1 cycle + 1.5 cycle = 2. 6 CPI!</a:t>
            </a:r>
          </a:p>
          <a:p>
            <a:pPr lvl="1"/>
            <a:r>
              <a:rPr lang="zh-CN" altLang="en-US" dirty="0">
                <a:solidFill>
                  <a:srgbClr val="FF0000"/>
                </a:solidFill>
              </a:rPr>
              <a:t>也就是说，处理器</a:t>
            </a:r>
            <a:r>
              <a:rPr lang="en-US" altLang="zh-CN" dirty="0">
                <a:solidFill>
                  <a:srgbClr val="FF0000"/>
                </a:solidFill>
              </a:rPr>
              <a:t>58 %</a:t>
            </a:r>
            <a:r>
              <a:rPr lang="zh-CN" altLang="en-US" dirty="0">
                <a:solidFill>
                  <a:srgbClr val="FF0000"/>
                </a:solidFill>
              </a:rPr>
              <a:t>的时间花在等待存储器给出数据上面</a:t>
            </a:r>
            <a:r>
              <a:rPr lang="en-US" altLang="zh-CN" dirty="0">
                <a:solidFill>
                  <a:srgbClr val="FF0000"/>
                </a:solidFill>
              </a:rPr>
              <a:t>!</a:t>
            </a:r>
            <a:endParaRPr lang="zh-CN" altLang="en-US" dirty="0">
              <a:solidFill>
                <a:srgbClr val="FF0000"/>
              </a:solidFill>
            </a:endParaRPr>
          </a:p>
          <a:p>
            <a:r>
              <a:rPr lang="zh-CN" altLang="en-US" dirty="0"/>
              <a:t>每</a:t>
            </a:r>
            <a:r>
              <a:rPr lang="en-US" altLang="zh-CN" dirty="0"/>
              <a:t>1% </a:t>
            </a:r>
            <a:r>
              <a:rPr lang="zh-CN" altLang="en-US" dirty="0"/>
              <a:t>的指令的数据缺失将给</a:t>
            </a:r>
            <a:r>
              <a:rPr lang="en-US" altLang="zh-CN" dirty="0"/>
              <a:t>CPI</a:t>
            </a:r>
            <a:r>
              <a:rPr lang="zh-CN" altLang="en-US" dirty="0"/>
              <a:t>附加</a:t>
            </a:r>
            <a:r>
              <a:rPr lang="en-US" altLang="zh-CN" dirty="0"/>
              <a:t>0.5</a:t>
            </a:r>
            <a:r>
              <a:rPr lang="zh-CN" altLang="en-US" dirty="0"/>
              <a:t>个周期</a:t>
            </a:r>
            <a:r>
              <a:rPr lang="en-US" altLang="zh-CN" dirty="0"/>
              <a:t>!</a:t>
            </a:r>
            <a:endParaRPr lang="zh-CN" altLang="en-US" dirty="0"/>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15</a:t>
            </a:fld>
            <a:endParaRPr lang="zh-CN" altLang="en-US">
              <a:solidFill>
                <a:srgbClr val="1F497D"/>
              </a:solidFill>
            </a:endParaRPr>
          </a:p>
        </p:txBody>
      </p:sp>
    </p:spTree>
    <p:extLst>
      <p:ext uri="{BB962C8B-B14F-4D97-AF65-F5344CB8AC3E}">
        <p14:creationId xmlns:p14="http://schemas.microsoft.com/office/powerpoint/2010/main" val="19085168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存储器设计目标</a:t>
            </a:r>
            <a:endParaRPr kumimoji="1" lang="zh-CN" altLang="en-US" dirty="0"/>
          </a:p>
        </p:txBody>
      </p:sp>
      <p:sp>
        <p:nvSpPr>
          <p:cNvPr id="3" name="Content Placeholder 2"/>
          <p:cNvSpPr>
            <a:spLocks noGrp="1"/>
          </p:cNvSpPr>
          <p:nvPr>
            <p:ph idx="1"/>
          </p:nvPr>
        </p:nvSpPr>
        <p:spPr/>
        <p:txBody>
          <a:bodyPr/>
          <a:lstStyle/>
          <a:p>
            <a:r>
              <a:rPr lang="zh-CN" altLang="en-US" dirty="0"/>
              <a:t>目标</a:t>
            </a:r>
          </a:p>
          <a:p>
            <a:pPr lvl="1"/>
            <a:r>
              <a:rPr lang="zh-CN" altLang="en-US" dirty="0"/>
              <a:t>大容量、高速度、低成本、高可靠性</a:t>
            </a:r>
          </a:p>
          <a:p>
            <a:r>
              <a:rPr lang="zh-CN" altLang="en-US" dirty="0"/>
              <a:t>目前现实</a:t>
            </a:r>
          </a:p>
          <a:p>
            <a:pPr lvl="1"/>
            <a:r>
              <a:rPr lang="zh-CN" altLang="en-US" dirty="0"/>
              <a:t>大容量存储器速度慢</a:t>
            </a:r>
          </a:p>
          <a:p>
            <a:pPr lvl="1"/>
            <a:r>
              <a:rPr lang="zh-CN" altLang="en-US" dirty="0"/>
              <a:t>快速存储器容量小</a:t>
            </a:r>
          </a:p>
          <a:p>
            <a:r>
              <a:rPr lang="zh-CN" altLang="en-US" dirty="0"/>
              <a:t>如何实现我们的目标呢？</a:t>
            </a:r>
          </a:p>
          <a:p>
            <a:pPr lvl="1"/>
            <a:r>
              <a:rPr lang="zh-CN" altLang="en-US" dirty="0"/>
              <a:t>层次存储器系统</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16</a:t>
            </a:fld>
            <a:endParaRPr lang="zh-CN" altLang="en-US">
              <a:solidFill>
                <a:srgbClr val="1F497D"/>
              </a:solidFill>
            </a:endParaRPr>
          </a:p>
        </p:txBody>
      </p:sp>
    </p:spTree>
    <p:extLst>
      <p:ext uri="{BB962C8B-B14F-4D97-AF65-F5344CB8AC3E}">
        <p14:creationId xmlns:p14="http://schemas.microsoft.com/office/powerpoint/2010/main" val="265432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问题</a:t>
            </a:r>
            <a:endParaRPr kumimoji="1" lang="zh-CN" altLang="en-US" dirty="0"/>
          </a:p>
        </p:txBody>
      </p:sp>
      <p:sp>
        <p:nvSpPr>
          <p:cNvPr id="3" name="Content Placeholder 2"/>
          <p:cNvSpPr>
            <a:spLocks noGrp="1"/>
          </p:cNvSpPr>
          <p:nvPr>
            <p:ph idx="1"/>
          </p:nvPr>
        </p:nvSpPr>
        <p:spPr>
          <a:xfrm>
            <a:off x="457200" y="1219200"/>
            <a:ext cx="8229600" cy="553616"/>
          </a:xfrm>
        </p:spPr>
        <p:txBody>
          <a:bodyPr/>
          <a:lstStyle/>
          <a:p>
            <a:r>
              <a:rPr lang="en-US"/>
              <a:t>CPU clock rates ~0.33ns –2ns (3GHz-500MHz)</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17</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457200" y="1849016"/>
            <a:ext cx="8235672" cy="3877518"/>
          </a:xfrm>
          <a:prstGeom prst="rect">
            <a:avLst/>
          </a:prstGeom>
        </p:spPr>
      </p:pic>
    </p:spTree>
    <p:extLst>
      <p:ext uri="{BB962C8B-B14F-4D97-AF65-F5344CB8AC3E}">
        <p14:creationId xmlns:p14="http://schemas.microsoft.com/office/powerpoint/2010/main" val="7781696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层次存储器系统</a:t>
            </a:r>
          </a:p>
        </p:txBody>
      </p:sp>
      <p:sp>
        <p:nvSpPr>
          <p:cNvPr id="3" name="Content Placeholder 2"/>
          <p:cNvSpPr>
            <a:spLocks noGrp="1"/>
          </p:cNvSpPr>
          <p:nvPr>
            <p:ph idx="1"/>
          </p:nvPr>
        </p:nvSpPr>
        <p:spPr/>
        <p:txBody>
          <a:bodyPr/>
          <a:lstStyle/>
          <a:p>
            <a:r>
              <a:rPr lang="zh-CN" altLang="en-US" dirty="0"/>
              <a:t>高速度</a:t>
            </a:r>
          </a:p>
          <a:p>
            <a:pPr lvl="1"/>
            <a:r>
              <a:rPr lang="zh-CN" altLang="en-US" dirty="0"/>
              <a:t>静态存储器速度高</a:t>
            </a:r>
          </a:p>
          <a:p>
            <a:pPr lvl="1"/>
            <a:r>
              <a:rPr lang="zh-CN" altLang="en-US" dirty="0"/>
              <a:t>设置较小容量的高速缓冲存储器</a:t>
            </a:r>
          </a:p>
          <a:p>
            <a:r>
              <a:rPr lang="zh-CN" altLang="en-US" dirty="0"/>
              <a:t>大容量</a:t>
            </a:r>
          </a:p>
          <a:p>
            <a:pPr lvl="1"/>
            <a:r>
              <a:rPr lang="zh-CN" altLang="en-US" dirty="0"/>
              <a:t>动态存储器价格适中，速度适中</a:t>
            </a:r>
          </a:p>
          <a:p>
            <a:pPr lvl="1"/>
            <a:r>
              <a:rPr lang="zh-CN" altLang="en-US" dirty="0"/>
              <a:t>可作为主存储器</a:t>
            </a:r>
          </a:p>
          <a:p>
            <a:r>
              <a:rPr lang="zh-CN" altLang="en-US" dirty="0"/>
              <a:t>低成本</a:t>
            </a:r>
          </a:p>
          <a:p>
            <a:pPr lvl="1"/>
            <a:r>
              <a:rPr lang="zh-CN" altLang="en-US" dirty="0"/>
              <a:t>磁盘存储器价格低廉</a:t>
            </a:r>
          </a:p>
          <a:p>
            <a:pPr lvl="1"/>
            <a:r>
              <a:rPr lang="zh-CN" altLang="en-US" dirty="0"/>
              <a:t>作为辅助存储器，暂存</a:t>
            </a:r>
            <a:r>
              <a:rPr lang="en-US" altLang="zh-CN" dirty="0"/>
              <a:t>CPU</a:t>
            </a:r>
            <a:r>
              <a:rPr lang="zh-CN" altLang="en-US" dirty="0"/>
              <a:t>访问频率不高的数据和程序</a:t>
            </a:r>
          </a:p>
          <a:p>
            <a:pPr lvl="1"/>
            <a:r>
              <a:rPr lang="zh-CN" altLang="en-US" dirty="0"/>
              <a:t>作为虚拟存储器的载体</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18</a:t>
            </a:fld>
            <a:endParaRPr lang="zh-CN" altLang="en-US">
              <a:solidFill>
                <a:srgbClr val="1F497D"/>
              </a:solidFill>
            </a:endParaRPr>
          </a:p>
        </p:txBody>
      </p:sp>
    </p:spTree>
    <p:extLst>
      <p:ext uri="{BB962C8B-B14F-4D97-AF65-F5344CB8AC3E}">
        <p14:creationId xmlns:p14="http://schemas.microsoft.com/office/powerpoint/2010/main" val="549623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程序运行的局部性原理</a:t>
            </a:r>
          </a:p>
        </p:txBody>
      </p:sp>
      <p:sp>
        <p:nvSpPr>
          <p:cNvPr id="3" name="Content Placeholder 2"/>
          <p:cNvSpPr>
            <a:spLocks noGrp="1"/>
          </p:cNvSpPr>
          <p:nvPr>
            <p:ph idx="1"/>
          </p:nvPr>
        </p:nvSpPr>
        <p:spPr/>
        <p:txBody>
          <a:bodyPr/>
          <a:lstStyle/>
          <a:p>
            <a:r>
              <a:rPr lang="zh-CN" altLang="en-US" dirty="0"/>
              <a:t>程序运行时的局部性原理表现在：</a:t>
            </a:r>
            <a:endParaRPr lang="en-US" altLang="zh-CN" dirty="0"/>
          </a:p>
          <a:p>
            <a:r>
              <a:rPr lang="zh-CN" altLang="en-US" dirty="0"/>
              <a:t>在一小段</a:t>
            </a:r>
            <a:r>
              <a:rPr lang="zh-CN" altLang="en-US" dirty="0">
                <a:solidFill>
                  <a:srgbClr val="FF0000"/>
                </a:solidFill>
              </a:rPr>
              <a:t>时间</a:t>
            </a:r>
            <a:r>
              <a:rPr lang="zh-CN" altLang="en-US" dirty="0"/>
              <a:t>内，最近被访问过的程序和数据很可能再次被访问</a:t>
            </a:r>
            <a:endParaRPr lang="en-US" altLang="zh-CN" dirty="0"/>
          </a:p>
          <a:p>
            <a:r>
              <a:rPr lang="zh-CN" altLang="en-US" dirty="0"/>
              <a:t>在</a:t>
            </a:r>
            <a:r>
              <a:rPr lang="zh-CN" altLang="en-US" dirty="0">
                <a:solidFill>
                  <a:srgbClr val="FF0000"/>
                </a:solidFill>
              </a:rPr>
              <a:t>空间</a:t>
            </a:r>
            <a:r>
              <a:rPr lang="zh-CN" altLang="en-US" dirty="0"/>
              <a:t>上这些被访问的程序和数据往往集中在一小片存储区</a:t>
            </a:r>
            <a:endParaRPr lang="en-US" altLang="zh-CN" dirty="0"/>
          </a:p>
          <a:p>
            <a:r>
              <a:rPr lang="zh-CN" altLang="en-US" dirty="0"/>
              <a:t>在访问</a:t>
            </a:r>
            <a:r>
              <a:rPr lang="zh-CN" altLang="en-US" dirty="0">
                <a:solidFill>
                  <a:srgbClr val="FF0000"/>
                </a:solidFill>
              </a:rPr>
              <a:t>顺序</a:t>
            </a:r>
            <a:r>
              <a:rPr lang="zh-CN" altLang="en-US" dirty="0"/>
              <a:t>上，指令顺序执行比转移执行的可能性大</a:t>
            </a:r>
            <a:r>
              <a:rPr lang="en-US" altLang="zh-CN" b="1" dirty="0"/>
              <a:t>(</a:t>
            </a:r>
            <a:r>
              <a:rPr lang="zh-CN" altLang="en-US" dirty="0"/>
              <a:t>大约</a:t>
            </a:r>
            <a:r>
              <a:rPr lang="en-US" altLang="zh-CN" b="1" dirty="0"/>
              <a:t>5:1 )</a:t>
            </a:r>
            <a:endParaRPr lang="zh-CN" altLang="en-US" dirty="0"/>
          </a:p>
          <a:p>
            <a:br>
              <a:rPr lang="zh-CN" altLang="en-US" dirty="0"/>
            </a:br>
            <a:endParaRPr lang="zh-CN" altLang="en-US" dirty="0"/>
          </a:p>
          <a:p>
            <a:r>
              <a:rPr lang="zh-CN" altLang="en-US" dirty="0"/>
              <a:t>合理地把程序和数据分配在不同存储介质中</a:t>
            </a:r>
          </a:p>
          <a:p>
            <a:endParaRPr lang="zh-CN" altLang="en-US" dirty="0"/>
          </a:p>
          <a:p>
            <a:endParaRPr lang="zh-CN" altLang="en-US" dirty="0"/>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19</a:t>
            </a:fld>
            <a:endParaRPr lang="zh-CN" altLang="en-US">
              <a:solidFill>
                <a:srgbClr val="1F497D"/>
              </a:solidFill>
            </a:endParaRPr>
          </a:p>
        </p:txBody>
      </p:sp>
    </p:spTree>
    <p:extLst>
      <p:ext uri="{BB962C8B-B14F-4D97-AF65-F5344CB8AC3E}">
        <p14:creationId xmlns:p14="http://schemas.microsoft.com/office/powerpoint/2010/main" val="850566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本单元内容提要</a:t>
            </a:r>
          </a:p>
        </p:txBody>
      </p:sp>
      <p:sp>
        <p:nvSpPr>
          <p:cNvPr id="3" name="Content Placeholder 2"/>
          <p:cNvSpPr>
            <a:spLocks noGrp="1"/>
          </p:cNvSpPr>
          <p:nvPr>
            <p:ph idx="1"/>
          </p:nvPr>
        </p:nvSpPr>
        <p:spPr/>
        <p:txBody>
          <a:bodyPr/>
          <a:lstStyle/>
          <a:p>
            <a:r>
              <a:rPr lang="zh-CN" altLang="en-US" dirty="0"/>
              <a:t>第一讲层次存储器系统概述及动态存储器</a:t>
            </a:r>
          </a:p>
          <a:p>
            <a:r>
              <a:rPr lang="zh-CN" altLang="en-US" dirty="0"/>
              <a:t>第二讲静态存储器及高速缓冲存储器</a:t>
            </a:r>
          </a:p>
          <a:p>
            <a:r>
              <a:rPr lang="zh-CN" altLang="en-US" dirty="0"/>
              <a:t>第三讲高速缓冲存储器的组成与运行原理</a:t>
            </a:r>
          </a:p>
          <a:p>
            <a:r>
              <a:rPr lang="zh-CN" altLang="en-US" dirty="0"/>
              <a:t>第四讲虚拟存储器的运行原理</a:t>
            </a:r>
          </a:p>
          <a:p>
            <a:r>
              <a:rPr lang="zh-CN" altLang="en-US" dirty="0"/>
              <a:t>第五讲磁表面存储设备的存储原理与组成</a:t>
            </a:r>
          </a:p>
          <a:p>
            <a:r>
              <a:rPr lang="zh-CN" altLang="en-US" dirty="0"/>
              <a:t>第六讲</a:t>
            </a:r>
            <a:r>
              <a:rPr lang="en-US" altLang="zh-CN" b="1" dirty="0"/>
              <a:t>MIPS</a:t>
            </a:r>
            <a:r>
              <a:rPr lang="zh-CN" altLang="en-US" dirty="0"/>
              <a:t>系统异常处理和响应</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a:t>
            </a:fld>
            <a:endParaRPr lang="zh-CN" altLang="en-US">
              <a:solidFill>
                <a:srgbClr val="1F497D"/>
              </a:solidFill>
            </a:endParaRPr>
          </a:p>
        </p:txBody>
      </p:sp>
    </p:spTree>
    <p:extLst>
      <p:ext uri="{BB962C8B-B14F-4D97-AF65-F5344CB8AC3E}">
        <p14:creationId xmlns:p14="http://schemas.microsoft.com/office/powerpoint/2010/main" val="5060607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层次之间应满足的原则</a:t>
            </a:r>
            <a:endParaRPr kumimoji="1" lang="zh-CN" altLang="en-US" dirty="0"/>
          </a:p>
        </p:txBody>
      </p:sp>
      <p:sp>
        <p:nvSpPr>
          <p:cNvPr id="3" name="Content Placeholder 2"/>
          <p:cNvSpPr>
            <a:spLocks noGrp="1"/>
          </p:cNvSpPr>
          <p:nvPr>
            <p:ph idx="1"/>
          </p:nvPr>
        </p:nvSpPr>
        <p:spPr/>
        <p:txBody>
          <a:bodyPr/>
          <a:lstStyle/>
          <a:p>
            <a:r>
              <a:rPr lang="en-US" altLang="zh-CN" sz="2800" b="1" dirty="0">
                <a:solidFill>
                  <a:srgbClr val="FF0000"/>
                </a:solidFill>
              </a:rPr>
              <a:t>(1). </a:t>
            </a:r>
            <a:r>
              <a:rPr lang="zh-CN" altLang="en-US" sz="2800" dirty="0">
                <a:solidFill>
                  <a:srgbClr val="FF0000"/>
                </a:solidFill>
              </a:rPr>
              <a:t>一致性原则：</a:t>
            </a:r>
            <a:r>
              <a:rPr lang="zh-CN" altLang="en-US" sz="2800" dirty="0"/>
              <a:t>处在不同层次存储器中的同一个信息应保持相同的值。</a:t>
            </a:r>
          </a:p>
          <a:p>
            <a:r>
              <a:rPr lang="en-US" altLang="zh-CN" sz="2800" b="1" dirty="0">
                <a:solidFill>
                  <a:srgbClr val="FF0000"/>
                </a:solidFill>
              </a:rPr>
              <a:t>(2). </a:t>
            </a:r>
            <a:r>
              <a:rPr lang="zh-CN" altLang="en-US" sz="2800" dirty="0">
                <a:solidFill>
                  <a:srgbClr val="FF0000"/>
                </a:solidFill>
              </a:rPr>
              <a:t>包含性原则：</a:t>
            </a:r>
            <a:r>
              <a:rPr lang="zh-CN" altLang="en-US" sz="2800" dirty="0"/>
              <a:t>处在内层的信息一定被包含在其外层的存储器中，反之则不成立</a:t>
            </a:r>
            <a:r>
              <a:rPr lang="en-US" altLang="zh-CN" sz="2800" b="1" dirty="0"/>
              <a:t>,</a:t>
            </a:r>
            <a:r>
              <a:rPr lang="zh-CN" altLang="en-US" sz="2800" dirty="0"/>
              <a:t>即内层存储器中的全部信息，是其相邻外层存储器中一部分信息的复制品。</a:t>
            </a:r>
          </a:p>
          <a:p>
            <a:endParaRPr kumimoji="1" lang="zh-CN" altLang="en-US" sz="28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20</a:t>
            </a:fld>
            <a:endParaRPr lang="zh-CN" altLang="en-US">
              <a:solidFill>
                <a:srgbClr val="1F497D"/>
              </a:solidFill>
            </a:endParaRPr>
          </a:p>
        </p:txBody>
      </p:sp>
    </p:spTree>
    <p:extLst>
      <p:ext uri="{BB962C8B-B14F-4D97-AF65-F5344CB8AC3E}">
        <p14:creationId xmlns:p14="http://schemas.microsoft.com/office/powerpoint/2010/main" val="6530944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层次存储器系统</a:t>
            </a:r>
          </a:p>
        </p:txBody>
      </p:sp>
      <p:sp>
        <p:nvSpPr>
          <p:cNvPr id="3" name="Content Placeholder 2"/>
          <p:cNvSpPr>
            <a:spLocks noGrp="1"/>
          </p:cNvSpPr>
          <p:nvPr>
            <p:ph idx="1"/>
          </p:nvPr>
        </p:nvSpPr>
        <p:spPr>
          <a:xfrm>
            <a:off x="457200" y="1219200"/>
            <a:ext cx="8229600" cy="1561728"/>
          </a:xfrm>
        </p:spPr>
        <p:txBody>
          <a:bodyPr/>
          <a:lstStyle/>
          <a:p>
            <a:r>
              <a:rPr lang="zh-CN" altLang="en-US" dirty="0"/>
              <a:t>利用程序的局部性原理</a:t>
            </a:r>
            <a:r>
              <a:rPr lang="en-US" altLang="zh-CN" dirty="0"/>
              <a:t>:</a:t>
            </a:r>
            <a:endParaRPr lang="zh-CN" altLang="en-US" dirty="0"/>
          </a:p>
          <a:p>
            <a:r>
              <a:rPr lang="zh-CN" altLang="en-US" dirty="0"/>
              <a:t>以最低廉的价格提供尽可能大的存储空间</a:t>
            </a:r>
          </a:p>
          <a:p>
            <a:r>
              <a:rPr lang="zh-CN" altLang="en-US" dirty="0"/>
              <a:t>以最快速的技术实现高速存储访问</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21</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457200" y="2547357"/>
            <a:ext cx="7927450" cy="3991555"/>
          </a:xfrm>
          <a:prstGeom prst="rect">
            <a:avLst/>
          </a:prstGeom>
        </p:spPr>
      </p:pic>
    </p:spTree>
    <p:extLst>
      <p:ext uri="{BB962C8B-B14F-4D97-AF65-F5344CB8AC3E}">
        <p14:creationId xmlns:p14="http://schemas.microsoft.com/office/powerpoint/2010/main" val="12994893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现代计算机存储器系统</a:t>
            </a:r>
          </a:p>
        </p:txBody>
      </p:sp>
      <p:sp>
        <p:nvSpPr>
          <p:cNvPr id="3" name="Content Placeholder 2"/>
          <p:cNvSpPr>
            <a:spLocks noGrp="1"/>
          </p:cNvSpPr>
          <p:nvPr>
            <p:ph idx="1"/>
          </p:nvPr>
        </p:nvSpPr>
        <p:spPr/>
        <p:txBody>
          <a:bodyPr/>
          <a:lstStyle/>
          <a:p>
            <a:r>
              <a:rPr lang="zh-CN" altLang="en-US" sz="2800" dirty="0"/>
              <a:t>主存储器</a:t>
            </a:r>
            <a:endParaRPr lang="en-US" sz="2800" dirty="0"/>
          </a:p>
          <a:p>
            <a:pPr lvl="1"/>
            <a:r>
              <a:rPr lang="en-US" sz="2400" dirty="0" err="1"/>
              <a:t>寄存器Register</a:t>
            </a:r>
            <a:endParaRPr lang="en-US" sz="2400" dirty="0"/>
          </a:p>
          <a:p>
            <a:pPr lvl="1"/>
            <a:r>
              <a:rPr lang="en-US" sz="2400" dirty="0" err="1"/>
              <a:t>高速缓存Cache</a:t>
            </a:r>
            <a:endParaRPr lang="en-US" sz="2400" dirty="0"/>
          </a:p>
          <a:p>
            <a:pPr lvl="1"/>
            <a:r>
              <a:rPr lang="en-US" sz="2400" dirty="0" err="1"/>
              <a:t>主存储器Main</a:t>
            </a:r>
            <a:r>
              <a:rPr lang="en-US" sz="2400" dirty="0"/>
              <a:t> Memory</a:t>
            </a:r>
          </a:p>
          <a:p>
            <a:endParaRPr lang="en-US" sz="2800" dirty="0"/>
          </a:p>
          <a:p>
            <a:r>
              <a:rPr lang="zh-CN" altLang="en-US" sz="2800" dirty="0"/>
              <a:t>辅助存储器</a:t>
            </a:r>
            <a:endParaRPr lang="en-US" sz="2800" dirty="0"/>
          </a:p>
          <a:p>
            <a:pPr lvl="1"/>
            <a:r>
              <a:rPr lang="en-US" sz="2400" dirty="0" err="1"/>
              <a:t>磁盘Disk</a:t>
            </a:r>
            <a:endParaRPr lang="en-US" sz="2400" dirty="0"/>
          </a:p>
          <a:p>
            <a:pPr lvl="1"/>
            <a:r>
              <a:rPr lang="en-US" sz="2400" dirty="0" err="1"/>
              <a:t>磁带Tape</a:t>
            </a:r>
            <a:endParaRPr lang="en-US" sz="2400" dirty="0"/>
          </a:p>
          <a:p>
            <a:pPr lvl="1"/>
            <a:r>
              <a:rPr lang="en-US" sz="2400" dirty="0" err="1"/>
              <a:t>光盘Compact</a:t>
            </a:r>
            <a:r>
              <a:rPr lang="en-US" sz="2400" dirty="0"/>
              <a:t> Disc</a:t>
            </a:r>
          </a:p>
          <a:p>
            <a:endParaRPr kumimoji="1" lang="zh-CN" altLang="en-US" sz="28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22</a:t>
            </a:fld>
            <a:endParaRPr lang="zh-CN" altLang="en-US">
              <a:solidFill>
                <a:srgbClr val="1F497D"/>
              </a:solidFill>
            </a:endParaRPr>
          </a:p>
        </p:txBody>
      </p:sp>
    </p:spTree>
    <p:extLst>
      <p:ext uri="{BB962C8B-B14F-4D97-AF65-F5344CB8AC3E}">
        <p14:creationId xmlns:p14="http://schemas.microsoft.com/office/powerpoint/2010/main" val="18610366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不同类型存储器比较</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23</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457200" y="1308036"/>
            <a:ext cx="7776839" cy="5069150"/>
          </a:xfrm>
          <a:prstGeom prst="rect">
            <a:avLst/>
          </a:prstGeom>
        </p:spPr>
      </p:pic>
    </p:spTree>
    <p:extLst>
      <p:ext uri="{BB962C8B-B14F-4D97-AF65-F5344CB8AC3E}">
        <p14:creationId xmlns:p14="http://schemas.microsoft.com/office/powerpoint/2010/main" val="14236044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并行技术</a:t>
            </a:r>
          </a:p>
        </p:txBody>
      </p:sp>
      <p:sp>
        <p:nvSpPr>
          <p:cNvPr id="3" name="Content Placeholder 2"/>
          <p:cNvSpPr>
            <a:spLocks noGrp="1"/>
          </p:cNvSpPr>
          <p:nvPr>
            <p:ph idx="1"/>
          </p:nvPr>
        </p:nvSpPr>
        <p:spPr/>
        <p:txBody>
          <a:bodyPr/>
          <a:lstStyle/>
          <a:p>
            <a:r>
              <a:rPr lang="zh-CN" altLang="en-US" sz="3200" dirty="0"/>
              <a:t>主存的一体多字</a:t>
            </a:r>
          </a:p>
          <a:p>
            <a:pPr lvl="1"/>
            <a:r>
              <a:rPr lang="zh-CN" altLang="en-US" sz="2800" dirty="0"/>
              <a:t>一个读写体，每次多个字</a:t>
            </a:r>
          </a:p>
          <a:p>
            <a:r>
              <a:rPr lang="zh-CN" altLang="en-US" sz="3200" dirty="0"/>
              <a:t>单字多体</a:t>
            </a:r>
          </a:p>
          <a:p>
            <a:pPr lvl="1"/>
            <a:r>
              <a:rPr lang="zh-CN" altLang="en-US" sz="2800" dirty="0"/>
              <a:t>多个读写体，交叉编址</a:t>
            </a:r>
          </a:p>
          <a:p>
            <a:endParaRPr lang="en-US" altLang="zh-CN" sz="3200" dirty="0"/>
          </a:p>
          <a:p>
            <a:r>
              <a:rPr lang="zh-CN" altLang="en-US" sz="3200" dirty="0"/>
              <a:t>多端口存储器</a:t>
            </a:r>
          </a:p>
          <a:p>
            <a:endParaRPr kumimoji="1" lang="zh-CN" altLang="en-US" sz="3200"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24</a:t>
            </a:fld>
            <a:endParaRPr lang="zh-CN" altLang="en-US">
              <a:solidFill>
                <a:srgbClr val="1F497D"/>
              </a:solidFill>
            </a:endParaRPr>
          </a:p>
        </p:txBody>
      </p:sp>
    </p:spTree>
    <p:extLst>
      <p:ext uri="{BB962C8B-B14F-4D97-AF65-F5344CB8AC3E}">
        <p14:creationId xmlns:p14="http://schemas.microsoft.com/office/powerpoint/2010/main" val="12010272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主存储器的作用和连接</a:t>
            </a:r>
          </a:p>
        </p:txBody>
      </p:sp>
      <p:sp>
        <p:nvSpPr>
          <p:cNvPr id="3" name="Content Placeholder 2"/>
          <p:cNvSpPr>
            <a:spLocks noGrp="1"/>
          </p:cNvSpPr>
          <p:nvPr>
            <p:ph idx="1"/>
          </p:nvPr>
        </p:nvSpPr>
        <p:spPr>
          <a:xfrm>
            <a:off x="457200" y="1219200"/>
            <a:ext cx="8229600" cy="1057672"/>
          </a:xfrm>
        </p:spPr>
        <p:txBody>
          <a:bodyPr/>
          <a:lstStyle/>
          <a:p>
            <a:r>
              <a:rPr lang="zh-CN" altLang="en-US"/>
              <a:t>存储</a:t>
            </a:r>
            <a:r>
              <a:rPr lang="zh-CN" altLang="en-US" dirty="0"/>
              <a:t>正处在运行中的程序和数据</a:t>
            </a:r>
            <a:r>
              <a:rPr lang="en-US" altLang="zh-CN" b="1" dirty="0"/>
              <a:t>(</a:t>
            </a:r>
            <a:r>
              <a:rPr lang="zh-CN" altLang="en-US" dirty="0"/>
              <a:t>或一部分</a:t>
            </a:r>
            <a:r>
              <a:rPr lang="en-US" altLang="zh-CN" b="1" dirty="0"/>
              <a:t>) </a:t>
            </a:r>
            <a:r>
              <a:rPr lang="zh-CN" altLang="en-US" dirty="0"/>
              <a:t>的部件，通过地址数据控制三类总线与</a:t>
            </a:r>
            <a:r>
              <a:rPr lang="en-US" altLang="zh-CN" b="1" dirty="0"/>
              <a:t>CPU</a:t>
            </a:r>
            <a:r>
              <a:rPr lang="zh-CN" altLang="en-US" dirty="0"/>
              <a:t>、与其它部件连通</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25</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827584" y="2492896"/>
            <a:ext cx="7640719" cy="3236168"/>
          </a:xfrm>
          <a:prstGeom prst="rect">
            <a:avLst/>
          </a:prstGeom>
        </p:spPr>
      </p:pic>
    </p:spTree>
    <p:extLst>
      <p:ext uri="{BB962C8B-B14F-4D97-AF65-F5344CB8AC3E}">
        <p14:creationId xmlns:p14="http://schemas.microsoft.com/office/powerpoint/2010/main" val="18947018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地址总线</a:t>
            </a:r>
          </a:p>
        </p:txBody>
      </p:sp>
      <p:sp>
        <p:nvSpPr>
          <p:cNvPr id="3" name="Content Placeholder 2"/>
          <p:cNvSpPr>
            <a:spLocks noGrp="1"/>
          </p:cNvSpPr>
          <p:nvPr>
            <p:ph idx="1"/>
          </p:nvPr>
        </p:nvSpPr>
        <p:spPr/>
        <p:txBody>
          <a:bodyPr/>
          <a:lstStyle/>
          <a:p>
            <a:r>
              <a:rPr lang="zh-CN" altLang="en-US" dirty="0"/>
              <a:t>地址总线用于选择主存储器的一个存储单元（字或字节），其位数决定了能够访问的存储单元的最大数目，称为最大可寻址空间。例如，当按字节寻址时，</a:t>
            </a:r>
            <a:r>
              <a:rPr lang="en-US" altLang="zh-CN" dirty="0"/>
              <a:t>20</a:t>
            </a:r>
            <a:r>
              <a:rPr lang="zh-CN" altLang="en-US" dirty="0"/>
              <a:t>位的地址可以访问</a:t>
            </a:r>
            <a:r>
              <a:rPr lang="en-US" altLang="zh-CN" dirty="0"/>
              <a:t>1MB</a:t>
            </a:r>
            <a:r>
              <a:rPr lang="zh-CN" altLang="en-US" dirty="0"/>
              <a:t>的存储空间，</a:t>
            </a:r>
            <a:r>
              <a:rPr lang="en-US" altLang="zh-CN" dirty="0"/>
              <a:t>32</a:t>
            </a:r>
            <a:r>
              <a:rPr lang="zh-CN" altLang="en-US" dirty="0"/>
              <a:t>位的地址可以访问</a:t>
            </a:r>
            <a:r>
              <a:rPr lang="en-US" altLang="zh-CN" dirty="0"/>
              <a:t>4GB</a:t>
            </a:r>
            <a:r>
              <a:rPr lang="zh-CN" altLang="en-US" dirty="0"/>
              <a:t>的存储空间。</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26</a:t>
            </a:fld>
            <a:endParaRPr lang="zh-CN" altLang="en-US">
              <a:solidFill>
                <a:srgbClr val="1F497D"/>
              </a:solidFill>
            </a:endParaRPr>
          </a:p>
        </p:txBody>
      </p:sp>
    </p:spTree>
    <p:extLst>
      <p:ext uri="{BB962C8B-B14F-4D97-AF65-F5344CB8AC3E}">
        <p14:creationId xmlns:p14="http://schemas.microsoft.com/office/powerpoint/2010/main" val="18704514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数据总线</a:t>
            </a:r>
          </a:p>
        </p:txBody>
      </p:sp>
      <p:sp>
        <p:nvSpPr>
          <p:cNvPr id="3" name="Content Placeholder 2"/>
          <p:cNvSpPr>
            <a:spLocks noGrp="1"/>
          </p:cNvSpPr>
          <p:nvPr>
            <p:ph idx="1"/>
          </p:nvPr>
        </p:nvSpPr>
        <p:spPr/>
        <p:txBody>
          <a:bodyPr/>
          <a:lstStyle/>
          <a:p>
            <a:r>
              <a:rPr lang="zh-CN" altLang="en-US" dirty="0"/>
              <a:t>数据总线用于在计算机各功能部件之间传送数据，数据总线的位数（总线的宽度）与总线时钟频率的乘积，与该总线所支持的最高数据吞吐（输入</a:t>
            </a:r>
            <a:r>
              <a:rPr lang="en-US" altLang="zh-CN" dirty="0"/>
              <a:t>/</a:t>
            </a:r>
            <a:r>
              <a:rPr lang="zh-CN" altLang="en-US" dirty="0"/>
              <a:t>输出）能力成正比。</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27</a:t>
            </a:fld>
            <a:endParaRPr lang="zh-CN" altLang="en-US">
              <a:solidFill>
                <a:srgbClr val="1F497D"/>
              </a:solidFill>
            </a:endParaRPr>
          </a:p>
        </p:txBody>
      </p:sp>
    </p:spTree>
    <p:extLst>
      <p:ext uri="{BB962C8B-B14F-4D97-AF65-F5344CB8AC3E}">
        <p14:creationId xmlns:p14="http://schemas.microsoft.com/office/powerpoint/2010/main" val="1196388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控制总线</a:t>
            </a:r>
          </a:p>
        </p:txBody>
      </p:sp>
      <p:sp>
        <p:nvSpPr>
          <p:cNvPr id="3" name="Content Placeholder 2"/>
          <p:cNvSpPr>
            <a:spLocks noGrp="1"/>
          </p:cNvSpPr>
          <p:nvPr>
            <p:ph idx="1"/>
          </p:nvPr>
        </p:nvSpPr>
        <p:spPr/>
        <p:txBody>
          <a:bodyPr/>
          <a:lstStyle/>
          <a:p>
            <a:r>
              <a:rPr lang="zh-CN" altLang="en-US" dirty="0"/>
              <a:t>控制总线用于指明总线的工作周期类型和本次入</a:t>
            </a:r>
            <a:r>
              <a:rPr lang="en-US" altLang="zh-CN" dirty="0"/>
              <a:t>/</a:t>
            </a:r>
            <a:r>
              <a:rPr lang="zh-CN" altLang="en-US" dirty="0"/>
              <a:t>出完成的时刻。总线的工作周期可以包括主存储器读周期、主存储器写周期、</a:t>
            </a:r>
            <a:r>
              <a:rPr lang="en-US" altLang="zh-CN" dirty="0"/>
              <a:t>I/O</a:t>
            </a:r>
            <a:r>
              <a:rPr lang="zh-CN" altLang="en-US" dirty="0"/>
              <a:t>设备读周期、</a:t>
            </a:r>
            <a:r>
              <a:rPr lang="en-US" altLang="zh-CN" dirty="0"/>
              <a:t>I/O</a:t>
            </a:r>
            <a:r>
              <a:rPr lang="zh-CN" altLang="en-US" dirty="0"/>
              <a:t>设备写周期，即用不同的总线周期来区分要用哪个部件（主存或</a:t>
            </a:r>
            <a:r>
              <a:rPr lang="en-US" altLang="zh-CN" dirty="0"/>
              <a:t>I/O</a:t>
            </a:r>
            <a:r>
              <a:rPr lang="zh-CN" altLang="en-US" dirty="0"/>
              <a:t>设备）和操作的性质（读或写）；还有直接存储器访问（</a:t>
            </a:r>
            <a:r>
              <a:rPr lang="en-US" altLang="zh-CN" dirty="0"/>
              <a:t>DMA</a:t>
            </a:r>
            <a:r>
              <a:rPr lang="zh-CN" altLang="en-US" dirty="0"/>
              <a:t>）总线周期等。</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28</a:t>
            </a:fld>
            <a:endParaRPr lang="zh-CN" altLang="en-US">
              <a:solidFill>
                <a:srgbClr val="1F497D"/>
              </a:solidFill>
            </a:endParaRPr>
          </a:p>
        </p:txBody>
      </p:sp>
    </p:spTree>
    <p:extLst>
      <p:ext uri="{BB962C8B-B14F-4D97-AF65-F5344CB8AC3E}">
        <p14:creationId xmlns:p14="http://schemas.microsoft.com/office/powerpoint/2010/main" val="7040133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主存储器的读写过程</a:t>
            </a:r>
          </a:p>
        </p:txBody>
      </p:sp>
      <p:sp>
        <p:nvSpPr>
          <p:cNvPr id="3" name="Content Placeholder 2"/>
          <p:cNvSpPr>
            <a:spLocks noGrp="1"/>
          </p:cNvSpPr>
          <p:nvPr>
            <p:ph idx="1"/>
          </p:nvPr>
        </p:nvSpPr>
        <p:spPr>
          <a:xfrm>
            <a:off x="4788024" y="1219200"/>
            <a:ext cx="3898776" cy="4910138"/>
          </a:xfrm>
        </p:spPr>
        <p:txBody>
          <a:bodyPr/>
          <a:lstStyle/>
          <a:p>
            <a:r>
              <a:rPr lang="zh-CN" altLang="en-US" sz="3200" dirty="0"/>
              <a:t>读过程</a:t>
            </a:r>
            <a:r>
              <a:rPr lang="en-US" altLang="zh-CN" sz="3200" b="1" dirty="0"/>
              <a:t>:</a:t>
            </a:r>
            <a:endParaRPr lang="zh-CN" altLang="en-US" sz="3200" dirty="0"/>
          </a:p>
          <a:p>
            <a:pPr lvl="1"/>
            <a:r>
              <a:rPr lang="zh-CN" altLang="en-US" sz="2800" dirty="0"/>
              <a:t>给出地址</a:t>
            </a:r>
          </a:p>
          <a:p>
            <a:pPr lvl="1"/>
            <a:r>
              <a:rPr lang="zh-CN" altLang="en-US" sz="2800" dirty="0"/>
              <a:t>给出片选与读命令</a:t>
            </a:r>
          </a:p>
          <a:p>
            <a:pPr lvl="1"/>
            <a:r>
              <a:rPr lang="zh-CN" altLang="en-US" sz="2800" dirty="0"/>
              <a:t>保存读出内容</a:t>
            </a:r>
          </a:p>
          <a:p>
            <a:endParaRPr kumimoji="1" lang="en-US" altLang="zh-CN" sz="3200" dirty="0"/>
          </a:p>
          <a:p>
            <a:r>
              <a:rPr lang="zh-CN" altLang="en-US" sz="3200" dirty="0"/>
              <a:t>写过程</a:t>
            </a:r>
            <a:r>
              <a:rPr lang="en-US" altLang="zh-CN" sz="3200" b="1" dirty="0"/>
              <a:t>:</a:t>
            </a:r>
            <a:endParaRPr lang="zh-CN" altLang="en-US" sz="3200" dirty="0"/>
          </a:p>
          <a:p>
            <a:pPr lvl="1"/>
            <a:r>
              <a:rPr lang="zh-CN" altLang="en-US" sz="2800" dirty="0"/>
              <a:t>给出地址</a:t>
            </a:r>
          </a:p>
          <a:p>
            <a:pPr lvl="1"/>
            <a:r>
              <a:rPr lang="zh-CN" altLang="en-US" sz="2800" dirty="0"/>
              <a:t>给出片选与数据</a:t>
            </a:r>
          </a:p>
          <a:p>
            <a:pPr lvl="1"/>
            <a:r>
              <a:rPr lang="zh-CN" altLang="en-US" sz="2800" dirty="0"/>
              <a:t>给出写命令</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29</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612775" y="1293019"/>
            <a:ext cx="3577133" cy="4762500"/>
          </a:xfrm>
          <a:prstGeom prst="rect">
            <a:avLst/>
          </a:prstGeom>
        </p:spPr>
      </p:pic>
    </p:spTree>
    <p:extLst>
      <p:ext uri="{BB962C8B-B14F-4D97-AF65-F5344CB8AC3E}">
        <p14:creationId xmlns:p14="http://schemas.microsoft.com/office/powerpoint/2010/main" val="272882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本讲概要</a:t>
            </a:r>
            <a:endParaRPr kumimoji="1" lang="zh-CN" altLang="en-US" dirty="0"/>
          </a:p>
        </p:txBody>
      </p:sp>
      <p:sp>
        <p:nvSpPr>
          <p:cNvPr id="3" name="Content Placeholder 2"/>
          <p:cNvSpPr>
            <a:spLocks noGrp="1"/>
          </p:cNvSpPr>
          <p:nvPr>
            <p:ph idx="1"/>
          </p:nvPr>
        </p:nvSpPr>
        <p:spPr/>
        <p:txBody>
          <a:bodyPr/>
          <a:lstStyle/>
          <a:p>
            <a:r>
              <a:rPr lang="zh-CN" altLang="en-US" dirty="0"/>
              <a:t>存储器系统功能</a:t>
            </a:r>
          </a:p>
          <a:p>
            <a:r>
              <a:rPr lang="zh-CN" altLang="en-US" dirty="0"/>
              <a:t>存储器系统的设计目标</a:t>
            </a:r>
          </a:p>
          <a:p>
            <a:r>
              <a:rPr lang="zh-CN" altLang="en-US" dirty="0"/>
              <a:t>需要解决的问题</a:t>
            </a:r>
          </a:p>
          <a:p>
            <a:r>
              <a:rPr lang="zh-CN" altLang="en-US" dirty="0"/>
              <a:t>层次存储器系统</a:t>
            </a:r>
          </a:p>
          <a:p>
            <a:r>
              <a:rPr lang="zh-CN" altLang="en-US" dirty="0"/>
              <a:t>动态存储器的组成与原理</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a:t>
            </a:fld>
            <a:endParaRPr lang="zh-CN" altLang="en-US">
              <a:solidFill>
                <a:srgbClr val="1F497D"/>
              </a:solidFill>
            </a:endParaRPr>
          </a:p>
        </p:txBody>
      </p:sp>
    </p:spTree>
    <p:extLst>
      <p:ext uri="{BB962C8B-B14F-4D97-AF65-F5344CB8AC3E}">
        <p14:creationId xmlns:p14="http://schemas.microsoft.com/office/powerpoint/2010/main" val="17468387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动态存储器的存储原理</a:t>
            </a:r>
            <a:endParaRPr kumimoji="1" lang="zh-CN" altLang="en-US" dirty="0"/>
          </a:p>
        </p:txBody>
      </p:sp>
      <p:sp>
        <p:nvSpPr>
          <p:cNvPr id="3" name="Content Placeholder 2"/>
          <p:cNvSpPr>
            <a:spLocks noGrp="1"/>
          </p:cNvSpPr>
          <p:nvPr>
            <p:ph idx="1"/>
          </p:nvPr>
        </p:nvSpPr>
        <p:spPr/>
        <p:txBody>
          <a:bodyPr/>
          <a:lstStyle/>
          <a:p>
            <a:r>
              <a:rPr lang="zh-CN" altLang="en-US" dirty="0"/>
              <a:t>动态存储器，是用金属氧化物半导体（</a:t>
            </a:r>
            <a:r>
              <a:rPr lang="en-US" altLang="zh-CN" dirty="0"/>
              <a:t>MOS</a:t>
            </a:r>
            <a:r>
              <a:rPr lang="zh-CN" altLang="en-US" dirty="0"/>
              <a:t>）的单个</a:t>
            </a:r>
            <a:r>
              <a:rPr lang="en-US" altLang="zh-CN" dirty="0"/>
              <a:t>MOS</a:t>
            </a:r>
            <a:r>
              <a:rPr lang="zh-CN" altLang="en-US" dirty="0"/>
              <a:t>管来存储一个二进制位（</a:t>
            </a:r>
            <a:r>
              <a:rPr lang="en-US" altLang="zh-CN" dirty="0"/>
              <a:t>bit</a:t>
            </a:r>
            <a:r>
              <a:rPr lang="zh-CN" altLang="en-US" dirty="0"/>
              <a:t>）信息的。信息被存储在</a:t>
            </a:r>
            <a:r>
              <a:rPr lang="en-US" altLang="zh-CN" dirty="0"/>
              <a:t>MOS</a:t>
            </a:r>
            <a:r>
              <a:rPr lang="zh-CN" altLang="en-US" dirty="0"/>
              <a:t>管</a:t>
            </a:r>
            <a:r>
              <a:rPr lang="en-US" altLang="zh-CN" dirty="0"/>
              <a:t>T</a:t>
            </a:r>
            <a:r>
              <a:rPr lang="zh-CN" altLang="en-US" dirty="0"/>
              <a:t>的源极的寄生电容</a:t>
            </a:r>
            <a:r>
              <a:rPr lang="en-US" altLang="zh-CN" dirty="0"/>
              <a:t>CS</a:t>
            </a:r>
            <a:r>
              <a:rPr lang="zh-CN" altLang="en-US" dirty="0"/>
              <a:t>中，例如，用</a:t>
            </a:r>
            <a:r>
              <a:rPr lang="en-US" altLang="zh-CN" dirty="0"/>
              <a:t>CS</a:t>
            </a:r>
            <a:r>
              <a:rPr lang="zh-CN" altLang="en-US" dirty="0"/>
              <a:t>中存储有电荷表示</a:t>
            </a:r>
            <a:r>
              <a:rPr lang="en-US" altLang="zh-CN" dirty="0"/>
              <a:t>1</a:t>
            </a:r>
            <a:r>
              <a:rPr lang="zh-CN" altLang="en-US" dirty="0"/>
              <a:t>，无电荷表示</a:t>
            </a:r>
            <a:r>
              <a:rPr lang="en-US" altLang="zh-CN" dirty="0"/>
              <a:t>0</a:t>
            </a:r>
            <a:r>
              <a:rPr lang="zh-CN" altLang="en-US" dirty="0"/>
              <a:t>。</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30</a:t>
            </a:fld>
            <a:endParaRPr lang="zh-CN" altLang="en-US">
              <a:solidFill>
                <a:srgbClr val="1F497D"/>
              </a:solidFill>
            </a:endParaRPr>
          </a:p>
        </p:txBody>
      </p:sp>
    </p:spTree>
    <p:extLst>
      <p:ext uri="{BB962C8B-B14F-4D97-AF65-F5344CB8AC3E}">
        <p14:creationId xmlns:p14="http://schemas.microsoft.com/office/powerpoint/2010/main" val="18735432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lide Number Placeholder 3"/>
          <p:cNvSpPr>
            <a:spLocks noGrp="1"/>
          </p:cNvSpPr>
          <p:nvPr>
            <p:ph type="sldNum" sz="quarter" idx="12"/>
          </p:nvPr>
        </p:nvSpPr>
        <p:spPr/>
        <p:txBody>
          <a:bodyPr/>
          <a:lstStyle/>
          <a:p>
            <a:fld id="{E17F8427-D2AF-2940-B475-480BF5732F18}" type="slidenum">
              <a:rPr lang="en-US" altLang="zh-CN"/>
              <a:pPr/>
              <a:t>31</a:t>
            </a:fld>
            <a:endParaRPr lang="en-US" altLang="zh-CN"/>
          </a:p>
        </p:txBody>
      </p:sp>
      <p:sp>
        <p:nvSpPr>
          <p:cNvPr id="22530" name="Rectangle 2"/>
          <p:cNvSpPr>
            <a:spLocks noChangeArrowheads="1"/>
          </p:cNvSpPr>
          <p:nvPr/>
        </p:nvSpPr>
        <p:spPr bwMode="auto">
          <a:xfrm>
            <a:off x="4846638" y="2454275"/>
            <a:ext cx="749300"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solidFill>
                  <a:srgbClr val="FF0000"/>
                </a:solidFill>
              </a:rPr>
              <a:t>+ +</a:t>
            </a:r>
            <a:endParaRPr lang="en-US" altLang="zh-CN" b="1"/>
          </a:p>
        </p:txBody>
      </p:sp>
      <p:sp>
        <p:nvSpPr>
          <p:cNvPr id="22531" name="Rectangle 3"/>
          <p:cNvSpPr>
            <a:spLocks noChangeArrowheads="1"/>
          </p:cNvSpPr>
          <p:nvPr/>
        </p:nvSpPr>
        <p:spPr bwMode="auto">
          <a:xfrm>
            <a:off x="4856163" y="1768475"/>
            <a:ext cx="657225"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solidFill>
                  <a:srgbClr val="FF0000"/>
                </a:solidFill>
              </a:rPr>
              <a:t>-  -</a:t>
            </a:r>
            <a:endParaRPr lang="en-US" altLang="zh-CN" b="1"/>
          </a:p>
        </p:txBody>
      </p:sp>
      <p:sp>
        <p:nvSpPr>
          <p:cNvPr id="22532" name="Line 4"/>
          <p:cNvSpPr>
            <a:spLocks noChangeShapeType="1"/>
          </p:cNvSpPr>
          <p:nvPr/>
        </p:nvSpPr>
        <p:spPr bwMode="auto">
          <a:xfrm>
            <a:off x="2971800" y="838200"/>
            <a:ext cx="2286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33" name="Line 5"/>
          <p:cNvSpPr>
            <a:spLocks noChangeShapeType="1"/>
          </p:cNvSpPr>
          <p:nvPr/>
        </p:nvSpPr>
        <p:spPr bwMode="auto">
          <a:xfrm>
            <a:off x="3962400" y="838200"/>
            <a:ext cx="0" cy="4572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534" name="Line 6"/>
          <p:cNvSpPr>
            <a:spLocks noChangeShapeType="1"/>
          </p:cNvSpPr>
          <p:nvPr/>
        </p:nvSpPr>
        <p:spPr bwMode="auto">
          <a:xfrm>
            <a:off x="3657600" y="12954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535" name="Line 7"/>
          <p:cNvSpPr>
            <a:spLocks noChangeShapeType="1"/>
          </p:cNvSpPr>
          <p:nvPr/>
        </p:nvSpPr>
        <p:spPr bwMode="auto">
          <a:xfrm>
            <a:off x="3657600" y="14478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536" name="Line 8"/>
          <p:cNvSpPr>
            <a:spLocks noChangeShapeType="1"/>
          </p:cNvSpPr>
          <p:nvPr/>
        </p:nvSpPr>
        <p:spPr bwMode="auto">
          <a:xfrm>
            <a:off x="36576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537" name="Line 9"/>
          <p:cNvSpPr>
            <a:spLocks noChangeShapeType="1"/>
          </p:cNvSpPr>
          <p:nvPr/>
        </p:nvSpPr>
        <p:spPr bwMode="auto">
          <a:xfrm flipH="1">
            <a:off x="2057400" y="1752600"/>
            <a:ext cx="16002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538" name="Line 10"/>
          <p:cNvSpPr>
            <a:spLocks noChangeShapeType="1"/>
          </p:cNvSpPr>
          <p:nvPr/>
        </p:nvSpPr>
        <p:spPr bwMode="auto">
          <a:xfrm>
            <a:off x="2057400" y="685800"/>
            <a:ext cx="0" cy="2438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39" name="Line 11"/>
          <p:cNvSpPr>
            <a:spLocks noChangeShapeType="1"/>
          </p:cNvSpPr>
          <p:nvPr/>
        </p:nvSpPr>
        <p:spPr bwMode="auto">
          <a:xfrm>
            <a:off x="42672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540" name="Line 12"/>
          <p:cNvSpPr>
            <a:spLocks noChangeShapeType="1"/>
          </p:cNvSpPr>
          <p:nvPr/>
        </p:nvSpPr>
        <p:spPr bwMode="auto">
          <a:xfrm>
            <a:off x="4267200" y="1752600"/>
            <a:ext cx="9144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541" name="Line 13"/>
          <p:cNvSpPr>
            <a:spLocks noChangeShapeType="1"/>
          </p:cNvSpPr>
          <p:nvPr/>
        </p:nvSpPr>
        <p:spPr bwMode="auto">
          <a:xfrm>
            <a:off x="4800600" y="22860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42" name="Line 14"/>
          <p:cNvSpPr>
            <a:spLocks noChangeShapeType="1"/>
          </p:cNvSpPr>
          <p:nvPr/>
        </p:nvSpPr>
        <p:spPr bwMode="auto">
          <a:xfrm>
            <a:off x="4800600" y="25146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43" name="Line 15"/>
          <p:cNvSpPr>
            <a:spLocks noChangeShapeType="1"/>
          </p:cNvSpPr>
          <p:nvPr/>
        </p:nvSpPr>
        <p:spPr bwMode="auto">
          <a:xfrm>
            <a:off x="5181600" y="1752600"/>
            <a:ext cx="0" cy="533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44" name="Line 16"/>
          <p:cNvSpPr>
            <a:spLocks noChangeShapeType="1"/>
          </p:cNvSpPr>
          <p:nvPr/>
        </p:nvSpPr>
        <p:spPr bwMode="auto">
          <a:xfrm>
            <a:off x="5181600" y="2514600"/>
            <a:ext cx="0" cy="6096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45" name="Oval 17"/>
          <p:cNvSpPr>
            <a:spLocks noChangeArrowheads="1"/>
          </p:cNvSpPr>
          <p:nvPr/>
        </p:nvSpPr>
        <p:spPr bwMode="auto">
          <a:xfrm>
            <a:off x="5105400" y="3048000"/>
            <a:ext cx="152400" cy="152400"/>
          </a:xfrm>
          <a:prstGeom prst="ellipse">
            <a:avLst/>
          </a:prstGeom>
          <a:solidFill>
            <a:srgbClr val="FFFFFF"/>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46" name="Rectangle 18"/>
          <p:cNvSpPr>
            <a:spLocks noChangeArrowheads="1"/>
          </p:cNvSpPr>
          <p:nvPr/>
        </p:nvSpPr>
        <p:spPr bwMode="auto">
          <a:xfrm>
            <a:off x="5334000" y="2849563"/>
            <a:ext cx="862013" cy="579437"/>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V</a:t>
            </a:r>
            <a:r>
              <a:rPr lang="en-US" altLang="zh-CN" sz="3200" b="1" baseline="-25000"/>
              <a:t>DD</a:t>
            </a:r>
            <a:endParaRPr lang="en-US" altLang="zh-CN" b="1"/>
          </a:p>
        </p:txBody>
      </p:sp>
      <p:sp>
        <p:nvSpPr>
          <p:cNvPr id="22547" name="Rectangle 19"/>
          <p:cNvSpPr>
            <a:spLocks noChangeArrowheads="1"/>
          </p:cNvSpPr>
          <p:nvPr/>
        </p:nvSpPr>
        <p:spPr bwMode="auto">
          <a:xfrm>
            <a:off x="5899150" y="2225675"/>
            <a:ext cx="625475"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C</a:t>
            </a:r>
            <a:r>
              <a:rPr lang="en-US" altLang="zh-CN" sz="3200" b="1" baseline="-25000"/>
              <a:t>S</a:t>
            </a:r>
            <a:endParaRPr lang="en-US" altLang="zh-CN" b="1"/>
          </a:p>
        </p:txBody>
      </p:sp>
      <p:sp>
        <p:nvSpPr>
          <p:cNvPr id="22548" name="Oval 20"/>
          <p:cNvSpPr>
            <a:spLocks noChangeArrowheads="1"/>
          </p:cNvSpPr>
          <p:nvPr/>
        </p:nvSpPr>
        <p:spPr bwMode="auto">
          <a:xfrm>
            <a:off x="3886200" y="7620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49" name="Oval 21"/>
          <p:cNvSpPr>
            <a:spLocks noChangeArrowheads="1"/>
          </p:cNvSpPr>
          <p:nvPr/>
        </p:nvSpPr>
        <p:spPr bwMode="auto">
          <a:xfrm>
            <a:off x="1981200" y="16764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50" name="Rectangle 22"/>
          <p:cNvSpPr>
            <a:spLocks noChangeArrowheads="1"/>
          </p:cNvSpPr>
          <p:nvPr/>
        </p:nvSpPr>
        <p:spPr bwMode="auto">
          <a:xfrm>
            <a:off x="5124450" y="304800"/>
            <a:ext cx="800100"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字线</a:t>
            </a:r>
          </a:p>
        </p:txBody>
      </p:sp>
      <p:sp>
        <p:nvSpPr>
          <p:cNvPr id="22551" name="Rectangle 23"/>
          <p:cNvSpPr>
            <a:spLocks noChangeArrowheads="1"/>
          </p:cNvSpPr>
          <p:nvPr/>
        </p:nvSpPr>
        <p:spPr bwMode="auto">
          <a:xfrm>
            <a:off x="1392238" y="2408238"/>
            <a:ext cx="492125"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位</a:t>
            </a:r>
          </a:p>
          <a:p>
            <a:r>
              <a:rPr lang="zh-CN" altLang="en-US" b="1"/>
              <a:t>线</a:t>
            </a:r>
          </a:p>
        </p:txBody>
      </p:sp>
      <p:sp>
        <p:nvSpPr>
          <p:cNvPr id="22552" name="Rectangle 24"/>
          <p:cNvSpPr>
            <a:spLocks noChangeArrowheads="1"/>
          </p:cNvSpPr>
          <p:nvPr/>
        </p:nvSpPr>
        <p:spPr bwMode="auto">
          <a:xfrm>
            <a:off x="3811588" y="1752600"/>
            <a:ext cx="455612"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T</a:t>
            </a:r>
            <a:endParaRPr lang="en-US" altLang="zh-CN" b="1"/>
          </a:p>
        </p:txBody>
      </p:sp>
      <p:sp>
        <p:nvSpPr>
          <p:cNvPr id="22553" name="Rectangle 25"/>
          <p:cNvSpPr>
            <a:spLocks noChangeArrowheads="1"/>
          </p:cNvSpPr>
          <p:nvPr/>
        </p:nvSpPr>
        <p:spPr bwMode="auto">
          <a:xfrm>
            <a:off x="0" y="3810000"/>
            <a:ext cx="3708400"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l"/>
            <a:r>
              <a:rPr lang="en-US" altLang="zh-CN" b="1"/>
              <a:t> </a:t>
            </a:r>
            <a:r>
              <a:rPr lang="zh-CN" altLang="en-US" b="1"/>
              <a:t>写 </a:t>
            </a:r>
            <a:r>
              <a:rPr lang="en-US" altLang="zh-CN" b="1"/>
              <a:t>1 </a:t>
            </a:r>
            <a:r>
              <a:rPr lang="zh-CN" altLang="en-US" b="1"/>
              <a:t>：使位线为低电平，</a:t>
            </a:r>
          </a:p>
        </p:txBody>
      </p:sp>
      <p:sp>
        <p:nvSpPr>
          <p:cNvPr id="22554" name="AutoShape 26"/>
          <p:cNvSpPr>
            <a:spLocks noChangeArrowheads="1"/>
          </p:cNvSpPr>
          <p:nvPr/>
        </p:nvSpPr>
        <p:spPr bwMode="auto">
          <a:xfrm flipH="1">
            <a:off x="4191000" y="1905000"/>
            <a:ext cx="762000" cy="914400"/>
          </a:xfrm>
          <a:custGeom>
            <a:avLst/>
            <a:gdLst>
              <a:gd name="G0" fmla="+- 17865 0 0"/>
              <a:gd name="G1" fmla="+- 4724 0 0"/>
              <a:gd name="G2" fmla="+- 12158 0 4724"/>
              <a:gd name="G3" fmla="+- G2 0 4724"/>
              <a:gd name="G4" fmla="*/ G3 32768 32059"/>
              <a:gd name="G5" fmla="*/ G4 1 2"/>
              <a:gd name="G6" fmla="+- 21600 0 17865"/>
              <a:gd name="G7" fmla="*/ G6 4724 6079"/>
              <a:gd name="G8" fmla="+- G7 17865 0"/>
              <a:gd name="T0" fmla="*/ 17865 w 21600"/>
              <a:gd name="T1" fmla="*/ 0 h 21600"/>
              <a:gd name="T2" fmla="*/ 17865 w 21600"/>
              <a:gd name="T3" fmla="*/ 12158 h 21600"/>
              <a:gd name="T4" fmla="*/ 1385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7865" y="0"/>
                </a:lnTo>
                <a:lnTo>
                  <a:pt x="17865" y="4724"/>
                </a:lnTo>
                <a:lnTo>
                  <a:pt x="12427" y="4724"/>
                </a:lnTo>
                <a:cubicBezTo>
                  <a:pt x="5564" y="4724"/>
                  <a:pt x="0" y="8052"/>
                  <a:pt x="0" y="12158"/>
                </a:cubicBezTo>
                <a:lnTo>
                  <a:pt x="0" y="21600"/>
                </a:lnTo>
                <a:lnTo>
                  <a:pt x="2770" y="21600"/>
                </a:lnTo>
                <a:lnTo>
                  <a:pt x="2770" y="12158"/>
                </a:lnTo>
                <a:cubicBezTo>
                  <a:pt x="2770" y="9549"/>
                  <a:pt x="7094" y="7434"/>
                  <a:pt x="12427" y="7434"/>
                </a:cubicBezTo>
                <a:lnTo>
                  <a:pt x="17865" y="7434"/>
                </a:lnTo>
                <a:lnTo>
                  <a:pt x="17865" y="12158"/>
                </a:lnTo>
                <a:close/>
              </a:path>
            </a:pathLst>
          </a:custGeom>
          <a:solidFill>
            <a:srgbClr val="FF0000"/>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555" name="Rectangle 27"/>
          <p:cNvSpPr>
            <a:spLocks noChangeArrowheads="1"/>
          </p:cNvSpPr>
          <p:nvPr/>
        </p:nvSpPr>
        <p:spPr bwMode="auto">
          <a:xfrm>
            <a:off x="6110288" y="242888"/>
            <a:ext cx="2003425"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高，</a:t>
            </a:r>
            <a:r>
              <a:rPr lang="en-US" altLang="zh-CN" b="1"/>
              <a:t>T </a:t>
            </a:r>
            <a:r>
              <a:rPr lang="zh-CN" altLang="en-US" b="1"/>
              <a:t>导通，</a:t>
            </a:r>
          </a:p>
          <a:p>
            <a:r>
              <a:rPr lang="zh-CN" altLang="en-US" b="1"/>
              <a:t>低，</a:t>
            </a:r>
            <a:r>
              <a:rPr lang="en-US" altLang="zh-CN" b="1"/>
              <a:t>T </a:t>
            </a:r>
            <a:r>
              <a:rPr lang="zh-CN" altLang="en-US" b="1"/>
              <a:t>截止。</a:t>
            </a:r>
          </a:p>
        </p:txBody>
      </p:sp>
      <p:sp>
        <p:nvSpPr>
          <p:cNvPr id="22556" name="Rectangle 28"/>
          <p:cNvSpPr>
            <a:spLocks noChangeArrowheads="1"/>
          </p:cNvSpPr>
          <p:nvPr/>
        </p:nvSpPr>
        <p:spPr bwMode="auto">
          <a:xfrm>
            <a:off x="1828800" y="3200400"/>
            <a:ext cx="492125"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solidFill>
                  <a:srgbClr val="FF0000"/>
                </a:solidFill>
              </a:rPr>
              <a:t>低</a:t>
            </a:r>
            <a:endParaRPr lang="zh-CN" altLang="en-US" b="1"/>
          </a:p>
        </p:txBody>
      </p:sp>
      <p:sp>
        <p:nvSpPr>
          <p:cNvPr id="22557" name="Rectangle 29"/>
          <p:cNvSpPr>
            <a:spLocks noChangeArrowheads="1"/>
          </p:cNvSpPr>
          <p:nvPr/>
        </p:nvSpPr>
        <p:spPr bwMode="auto">
          <a:xfrm>
            <a:off x="3733800" y="3810000"/>
            <a:ext cx="51323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l"/>
            <a:r>
              <a:rPr lang="zh-CN" altLang="en-US" b="1"/>
              <a:t>若</a:t>
            </a:r>
            <a:r>
              <a:rPr lang="en-US" altLang="zh-CN" b="1"/>
              <a:t>C</a:t>
            </a:r>
            <a:r>
              <a:rPr lang="en-US" altLang="zh-CN" b="1" baseline="-25000"/>
              <a:t>S </a:t>
            </a:r>
            <a:r>
              <a:rPr lang="zh-CN" altLang="en-US" b="1"/>
              <a:t>上无电荷，则 </a:t>
            </a:r>
            <a:r>
              <a:rPr lang="en-US" altLang="zh-CN" b="1"/>
              <a:t>V</a:t>
            </a:r>
            <a:r>
              <a:rPr lang="en-US" altLang="zh-CN" b="1" baseline="-25000"/>
              <a:t>DD </a:t>
            </a:r>
            <a:r>
              <a:rPr lang="zh-CN" altLang="en-US" b="1"/>
              <a:t>向 </a:t>
            </a:r>
            <a:r>
              <a:rPr lang="en-US" altLang="zh-CN" b="1"/>
              <a:t>C</a:t>
            </a:r>
            <a:r>
              <a:rPr lang="en-US" altLang="zh-CN" b="1" baseline="-25000"/>
              <a:t>S </a:t>
            </a:r>
            <a:r>
              <a:rPr lang="zh-CN" altLang="en-US" b="1"/>
              <a:t>充电； </a:t>
            </a:r>
          </a:p>
        </p:txBody>
      </p:sp>
      <p:sp>
        <p:nvSpPr>
          <p:cNvPr id="22558" name="Rectangle 30"/>
          <p:cNvSpPr>
            <a:spLocks noChangeArrowheads="1"/>
          </p:cNvSpPr>
          <p:nvPr/>
        </p:nvSpPr>
        <p:spPr bwMode="auto">
          <a:xfrm>
            <a:off x="3819525" y="4267200"/>
            <a:ext cx="40290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把 </a:t>
            </a:r>
            <a:r>
              <a:rPr lang="en-US" altLang="zh-CN" b="1"/>
              <a:t>1 </a:t>
            </a:r>
            <a:r>
              <a:rPr lang="zh-CN" altLang="en-US" b="1"/>
              <a:t>信号写入了电容 </a:t>
            </a:r>
            <a:r>
              <a:rPr lang="en-US" altLang="zh-CN" b="1"/>
              <a:t>C</a:t>
            </a:r>
            <a:r>
              <a:rPr lang="en-US" altLang="zh-CN" b="1" baseline="-25000"/>
              <a:t>S </a:t>
            </a:r>
            <a:r>
              <a:rPr lang="zh-CN" altLang="en-US" b="1"/>
              <a:t>中。</a:t>
            </a:r>
          </a:p>
        </p:txBody>
      </p:sp>
      <p:sp>
        <p:nvSpPr>
          <p:cNvPr id="22559" name="Rectangle 31"/>
          <p:cNvSpPr>
            <a:spLocks noChangeArrowheads="1"/>
          </p:cNvSpPr>
          <p:nvPr/>
        </p:nvSpPr>
        <p:spPr bwMode="auto">
          <a:xfrm>
            <a:off x="3733800" y="4816475"/>
            <a:ext cx="5057775" cy="822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l"/>
            <a:r>
              <a:rPr lang="zh-CN" altLang="en-US" b="1">
                <a:solidFill>
                  <a:srgbClr val="3333FF"/>
                </a:solidFill>
              </a:rPr>
              <a:t>若</a:t>
            </a:r>
            <a:r>
              <a:rPr lang="en-US" altLang="zh-CN" b="1">
                <a:solidFill>
                  <a:srgbClr val="3333FF"/>
                </a:solidFill>
              </a:rPr>
              <a:t>C</a:t>
            </a:r>
            <a:r>
              <a:rPr lang="en-US" altLang="zh-CN" b="1" baseline="-25000">
                <a:solidFill>
                  <a:srgbClr val="3333FF"/>
                </a:solidFill>
              </a:rPr>
              <a:t>S </a:t>
            </a:r>
            <a:r>
              <a:rPr lang="zh-CN" altLang="en-US" b="1">
                <a:solidFill>
                  <a:srgbClr val="3333FF"/>
                </a:solidFill>
              </a:rPr>
              <a:t>上有电荷，则 </a:t>
            </a:r>
            <a:r>
              <a:rPr lang="en-US" altLang="zh-CN" b="1">
                <a:solidFill>
                  <a:srgbClr val="3333FF"/>
                </a:solidFill>
              </a:rPr>
              <a:t>C</a:t>
            </a:r>
            <a:r>
              <a:rPr lang="en-US" altLang="zh-CN" b="1" baseline="-25000">
                <a:solidFill>
                  <a:srgbClr val="3333FF"/>
                </a:solidFill>
              </a:rPr>
              <a:t>S</a:t>
            </a:r>
            <a:r>
              <a:rPr lang="en-US" altLang="zh-CN" b="1">
                <a:solidFill>
                  <a:srgbClr val="3333FF"/>
                </a:solidFill>
              </a:rPr>
              <a:t> </a:t>
            </a:r>
            <a:r>
              <a:rPr lang="zh-CN" altLang="en-US" b="1">
                <a:solidFill>
                  <a:srgbClr val="3333FF"/>
                </a:solidFill>
              </a:rPr>
              <a:t>的电荷不变，</a:t>
            </a:r>
          </a:p>
          <a:p>
            <a:pPr algn="l"/>
            <a:r>
              <a:rPr lang="zh-CN" altLang="en-US" b="1">
                <a:solidFill>
                  <a:srgbClr val="3333FF"/>
                </a:solidFill>
              </a:rPr>
              <a:t>保持原记忆的 </a:t>
            </a:r>
            <a:r>
              <a:rPr lang="en-US" altLang="zh-CN" b="1">
                <a:solidFill>
                  <a:srgbClr val="3333FF"/>
                </a:solidFill>
              </a:rPr>
              <a:t>1 </a:t>
            </a:r>
            <a:r>
              <a:rPr lang="zh-CN" altLang="en-US" b="1">
                <a:solidFill>
                  <a:srgbClr val="3333FF"/>
                </a:solidFill>
              </a:rPr>
              <a:t>信号不变。</a:t>
            </a:r>
          </a:p>
        </p:txBody>
      </p:sp>
      <p:sp>
        <p:nvSpPr>
          <p:cNvPr id="2" name="TextBox 1"/>
          <p:cNvSpPr txBox="1"/>
          <p:nvPr/>
        </p:nvSpPr>
        <p:spPr>
          <a:xfrm>
            <a:off x="7245231" y="1674813"/>
            <a:ext cx="1620957" cy="523220"/>
          </a:xfrm>
          <a:prstGeom prst="rect">
            <a:avLst/>
          </a:prstGeom>
          <a:noFill/>
        </p:spPr>
        <p:txBody>
          <a:bodyPr wrap="none" rtlCol="0">
            <a:spAutoFit/>
          </a:bodyPr>
          <a:lstStyle/>
          <a:p>
            <a:r>
              <a:rPr lang="zh-CN" altLang="en-US" sz="2800"/>
              <a:t>写入过程</a:t>
            </a:r>
            <a:endParaRPr lang="en-US" sz="2800" dirty="0"/>
          </a:p>
        </p:txBody>
      </p:sp>
    </p:spTree>
    <p:extLst>
      <p:ext uri="{BB962C8B-B14F-4D97-AF65-F5344CB8AC3E}">
        <p14:creationId xmlns:p14="http://schemas.microsoft.com/office/powerpoint/2010/main" val="134908452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grpId="0" nodeType="clickEffect">
                                  <p:stCondLst>
                                    <p:cond delay="0"/>
                                  </p:stCondLst>
                                  <p:iterate type="lt">
                                    <p:tmPct val="100000"/>
                                  </p:iterate>
                                  <p:childTnLst>
                                    <p:set>
                                      <p:cBhvr>
                                        <p:cTn id="6" dur="1" fill="hold">
                                          <p:stCondLst>
                                            <p:cond delay="0"/>
                                          </p:stCondLst>
                                        </p:cTn>
                                        <p:tgtEl>
                                          <p:spTgt spid="22553">
                                            <p:txEl>
                                              <p:pRg st="0" end="0"/>
                                            </p:txEl>
                                          </p:spTgt>
                                        </p:tgtEl>
                                        <p:attrNameLst>
                                          <p:attrName>style.visibility</p:attrName>
                                        </p:attrNameLst>
                                      </p:cBhvr>
                                      <p:to>
                                        <p:strVal val="visible"/>
                                      </p:to>
                                    </p:set>
                                    <p:animEffect transition="in" filter="wipe(up)">
                                      <p:cBhvr>
                                        <p:cTn id="7" dur="75"/>
                                        <p:tgtEl>
                                          <p:spTgt spid="2255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22556">
                                            <p:txEl>
                                              <p:pRg st="0" end="0"/>
                                            </p:txEl>
                                          </p:spTgt>
                                        </p:tgtEl>
                                        <p:attrNameLst>
                                          <p:attrName>style.visibility</p:attrName>
                                        </p:attrNameLst>
                                      </p:cBhvr>
                                      <p:to>
                                        <p:strVal val="visible"/>
                                      </p:to>
                                    </p:set>
                                    <p:animEffect transition="in" filter="barn(outVertical)">
                                      <p:cBhvr>
                                        <p:cTn id="12" dur="500"/>
                                        <p:tgtEl>
                                          <p:spTgt spid="22556">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grpId="0" nodeType="clickEffect">
                                  <p:stCondLst>
                                    <p:cond delay="0"/>
                                  </p:stCondLst>
                                  <p:iterate type="lt">
                                    <p:tmPct val="100000"/>
                                  </p:iterate>
                                  <p:childTnLst>
                                    <p:set>
                                      <p:cBhvr>
                                        <p:cTn id="16" dur="1" fill="hold">
                                          <p:stCondLst>
                                            <p:cond delay="0"/>
                                          </p:stCondLst>
                                        </p:cTn>
                                        <p:tgtEl>
                                          <p:spTgt spid="22557">
                                            <p:txEl>
                                              <p:pRg st="0" end="0"/>
                                            </p:txEl>
                                          </p:spTgt>
                                        </p:tgtEl>
                                        <p:attrNameLst>
                                          <p:attrName>style.visibility</p:attrName>
                                        </p:attrNameLst>
                                      </p:cBhvr>
                                      <p:to>
                                        <p:strVal val="visible"/>
                                      </p:to>
                                    </p:set>
                                    <p:animEffect transition="in" filter="wipe(up)">
                                      <p:cBhvr>
                                        <p:cTn id="17" dur="75"/>
                                        <p:tgtEl>
                                          <p:spTgt spid="22557">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2554"/>
                                        </p:tgtEl>
                                        <p:attrNameLst>
                                          <p:attrName>style.visibility</p:attrName>
                                        </p:attrNameLst>
                                      </p:cBhvr>
                                      <p:to>
                                        <p:strVal val="visible"/>
                                      </p:to>
                                    </p:set>
                                    <p:animEffect transition="in" filter="dissolve">
                                      <p:cBhvr>
                                        <p:cTn id="22" dur="500"/>
                                        <p:tgtEl>
                                          <p:spTgt spid="2255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22531"/>
                                        </p:tgtEl>
                                        <p:attrNameLst>
                                          <p:attrName>style.visibility</p:attrName>
                                        </p:attrNameLst>
                                      </p:cBhvr>
                                      <p:to>
                                        <p:strVal val="visible"/>
                                      </p:to>
                                    </p:set>
                                    <p:animEffect transition="in" filter="wipe(left)">
                                      <p:cBhvr>
                                        <p:cTn id="27" dur="500"/>
                                        <p:tgtEl>
                                          <p:spTgt spid="22531"/>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2530"/>
                                        </p:tgtEl>
                                        <p:attrNameLst>
                                          <p:attrName>style.visibility</p:attrName>
                                        </p:attrNameLst>
                                      </p:cBhvr>
                                      <p:to>
                                        <p:strVal val="visible"/>
                                      </p:to>
                                    </p:set>
                                    <p:animEffect transition="in" filter="dissolve">
                                      <p:cBhvr>
                                        <p:cTn id="32" dur="500"/>
                                        <p:tgtEl>
                                          <p:spTgt spid="22530"/>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1" fill="hold" grpId="0" nodeType="clickEffect">
                                  <p:stCondLst>
                                    <p:cond delay="0"/>
                                  </p:stCondLst>
                                  <p:iterate type="lt">
                                    <p:tmPct val="100000"/>
                                  </p:iterate>
                                  <p:childTnLst>
                                    <p:set>
                                      <p:cBhvr>
                                        <p:cTn id="36" dur="1" fill="hold">
                                          <p:stCondLst>
                                            <p:cond delay="0"/>
                                          </p:stCondLst>
                                        </p:cTn>
                                        <p:tgtEl>
                                          <p:spTgt spid="22558">
                                            <p:txEl>
                                              <p:pRg st="0" end="0"/>
                                            </p:txEl>
                                          </p:spTgt>
                                        </p:tgtEl>
                                        <p:attrNameLst>
                                          <p:attrName>style.visibility</p:attrName>
                                        </p:attrNameLst>
                                      </p:cBhvr>
                                      <p:to>
                                        <p:strVal val="visible"/>
                                      </p:to>
                                    </p:set>
                                    <p:animEffect transition="in" filter="wipe(up)">
                                      <p:cBhvr>
                                        <p:cTn id="37" dur="75"/>
                                        <p:tgtEl>
                                          <p:spTgt spid="22558">
                                            <p:txEl>
                                              <p:pRg st="0" end="0"/>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1" fill="hold" grpId="0" nodeType="clickEffect">
                                  <p:stCondLst>
                                    <p:cond delay="0"/>
                                  </p:stCondLst>
                                  <p:iterate type="lt">
                                    <p:tmPct val="100000"/>
                                  </p:iterate>
                                  <p:childTnLst>
                                    <p:set>
                                      <p:cBhvr>
                                        <p:cTn id="41" dur="1" fill="hold">
                                          <p:stCondLst>
                                            <p:cond delay="0"/>
                                          </p:stCondLst>
                                        </p:cTn>
                                        <p:tgtEl>
                                          <p:spTgt spid="22559">
                                            <p:txEl>
                                              <p:pRg st="0" end="0"/>
                                            </p:txEl>
                                          </p:spTgt>
                                        </p:tgtEl>
                                        <p:attrNameLst>
                                          <p:attrName>style.visibility</p:attrName>
                                        </p:attrNameLst>
                                      </p:cBhvr>
                                      <p:to>
                                        <p:strVal val="visible"/>
                                      </p:to>
                                    </p:set>
                                    <p:animEffect transition="in" filter="wipe(up)">
                                      <p:cBhvr>
                                        <p:cTn id="42" dur="75"/>
                                        <p:tgtEl>
                                          <p:spTgt spid="22559">
                                            <p:txEl>
                                              <p:pRg st="0" end="0"/>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1" fill="hold" grpId="0" nodeType="clickEffect">
                                  <p:stCondLst>
                                    <p:cond delay="0"/>
                                  </p:stCondLst>
                                  <p:iterate type="lt">
                                    <p:tmPct val="100000"/>
                                  </p:iterate>
                                  <p:childTnLst>
                                    <p:set>
                                      <p:cBhvr>
                                        <p:cTn id="46" dur="1" fill="hold">
                                          <p:stCondLst>
                                            <p:cond delay="0"/>
                                          </p:stCondLst>
                                        </p:cTn>
                                        <p:tgtEl>
                                          <p:spTgt spid="22559">
                                            <p:txEl>
                                              <p:pRg st="1" end="1"/>
                                            </p:txEl>
                                          </p:spTgt>
                                        </p:tgtEl>
                                        <p:attrNameLst>
                                          <p:attrName>style.visibility</p:attrName>
                                        </p:attrNameLst>
                                      </p:cBhvr>
                                      <p:to>
                                        <p:strVal val="visible"/>
                                      </p:to>
                                    </p:set>
                                    <p:animEffect transition="in" filter="wipe(up)">
                                      <p:cBhvr>
                                        <p:cTn id="47" dur="75"/>
                                        <p:tgtEl>
                                          <p:spTgt spid="2255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0" grpId="0" animBg="1" autoUpdateAnimBg="0"/>
      <p:bldP spid="22531" grpId="0" animBg="1" autoUpdateAnimBg="0"/>
      <p:bldP spid="22553" grpId="0" build="p" autoUpdateAnimBg="0"/>
      <p:bldP spid="22554" grpId="0" animBg="1"/>
      <p:bldP spid="22556" grpId="0" build="p" autoUpdateAnimBg="0"/>
      <p:bldP spid="22557" grpId="0" build="p" autoUpdateAnimBg="0"/>
      <p:bldP spid="22558" grpId="0" build="p" autoUpdateAnimBg="0"/>
      <p:bldP spid="22559" grpId="0" build="p"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Slide Number Placeholder 3"/>
          <p:cNvSpPr>
            <a:spLocks noGrp="1"/>
          </p:cNvSpPr>
          <p:nvPr>
            <p:ph type="sldNum" sz="quarter" idx="12"/>
          </p:nvPr>
        </p:nvSpPr>
        <p:spPr/>
        <p:txBody>
          <a:bodyPr/>
          <a:lstStyle/>
          <a:p>
            <a:fld id="{313833D0-E4F6-7441-9A0E-0F4E6A45C8B8}" type="slidenum">
              <a:rPr lang="en-US" altLang="zh-CN"/>
              <a:pPr/>
              <a:t>32</a:t>
            </a:fld>
            <a:endParaRPr lang="en-US" altLang="zh-CN"/>
          </a:p>
        </p:txBody>
      </p:sp>
      <p:sp>
        <p:nvSpPr>
          <p:cNvPr id="23554" name="Rectangle 2"/>
          <p:cNvSpPr>
            <a:spLocks noChangeArrowheads="1"/>
          </p:cNvSpPr>
          <p:nvPr/>
        </p:nvSpPr>
        <p:spPr bwMode="auto">
          <a:xfrm>
            <a:off x="4846638" y="2454275"/>
            <a:ext cx="749300"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solidFill>
                  <a:srgbClr val="FF0000"/>
                </a:solidFill>
              </a:rPr>
              <a:t>+ +</a:t>
            </a:r>
            <a:endParaRPr lang="en-US" altLang="zh-CN" b="1"/>
          </a:p>
        </p:txBody>
      </p:sp>
      <p:sp>
        <p:nvSpPr>
          <p:cNvPr id="23555" name="Rectangle 3"/>
          <p:cNvSpPr>
            <a:spLocks noChangeArrowheads="1"/>
          </p:cNvSpPr>
          <p:nvPr/>
        </p:nvSpPr>
        <p:spPr bwMode="auto">
          <a:xfrm>
            <a:off x="4856163" y="1768475"/>
            <a:ext cx="657225"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solidFill>
                  <a:srgbClr val="FF0000"/>
                </a:solidFill>
              </a:rPr>
              <a:t>-  -</a:t>
            </a:r>
            <a:endParaRPr lang="en-US" altLang="zh-CN" b="1"/>
          </a:p>
        </p:txBody>
      </p:sp>
      <p:sp>
        <p:nvSpPr>
          <p:cNvPr id="23556" name="Line 4"/>
          <p:cNvSpPr>
            <a:spLocks noChangeShapeType="1"/>
          </p:cNvSpPr>
          <p:nvPr/>
        </p:nvSpPr>
        <p:spPr bwMode="auto">
          <a:xfrm>
            <a:off x="2971800" y="838200"/>
            <a:ext cx="2286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3557" name="Line 5"/>
          <p:cNvSpPr>
            <a:spLocks noChangeShapeType="1"/>
          </p:cNvSpPr>
          <p:nvPr/>
        </p:nvSpPr>
        <p:spPr bwMode="auto">
          <a:xfrm>
            <a:off x="3962400" y="838200"/>
            <a:ext cx="0" cy="4572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3558" name="Line 6"/>
          <p:cNvSpPr>
            <a:spLocks noChangeShapeType="1"/>
          </p:cNvSpPr>
          <p:nvPr/>
        </p:nvSpPr>
        <p:spPr bwMode="auto">
          <a:xfrm>
            <a:off x="3657600" y="12954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3559" name="Line 7"/>
          <p:cNvSpPr>
            <a:spLocks noChangeShapeType="1"/>
          </p:cNvSpPr>
          <p:nvPr/>
        </p:nvSpPr>
        <p:spPr bwMode="auto">
          <a:xfrm>
            <a:off x="3657600" y="14478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3560" name="Line 8"/>
          <p:cNvSpPr>
            <a:spLocks noChangeShapeType="1"/>
          </p:cNvSpPr>
          <p:nvPr/>
        </p:nvSpPr>
        <p:spPr bwMode="auto">
          <a:xfrm>
            <a:off x="36576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3561" name="Line 9"/>
          <p:cNvSpPr>
            <a:spLocks noChangeShapeType="1"/>
          </p:cNvSpPr>
          <p:nvPr/>
        </p:nvSpPr>
        <p:spPr bwMode="auto">
          <a:xfrm flipH="1">
            <a:off x="2057400" y="1752600"/>
            <a:ext cx="16002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3562" name="Line 10"/>
          <p:cNvSpPr>
            <a:spLocks noChangeShapeType="1"/>
          </p:cNvSpPr>
          <p:nvPr/>
        </p:nvSpPr>
        <p:spPr bwMode="auto">
          <a:xfrm>
            <a:off x="2057400" y="685800"/>
            <a:ext cx="0" cy="2438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3563" name="Line 11"/>
          <p:cNvSpPr>
            <a:spLocks noChangeShapeType="1"/>
          </p:cNvSpPr>
          <p:nvPr/>
        </p:nvSpPr>
        <p:spPr bwMode="auto">
          <a:xfrm>
            <a:off x="42672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3564" name="Line 12"/>
          <p:cNvSpPr>
            <a:spLocks noChangeShapeType="1"/>
          </p:cNvSpPr>
          <p:nvPr/>
        </p:nvSpPr>
        <p:spPr bwMode="auto">
          <a:xfrm>
            <a:off x="4267200" y="1752600"/>
            <a:ext cx="9144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3565" name="Line 13"/>
          <p:cNvSpPr>
            <a:spLocks noChangeShapeType="1"/>
          </p:cNvSpPr>
          <p:nvPr/>
        </p:nvSpPr>
        <p:spPr bwMode="auto">
          <a:xfrm>
            <a:off x="4800600" y="22860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3566" name="Line 14"/>
          <p:cNvSpPr>
            <a:spLocks noChangeShapeType="1"/>
          </p:cNvSpPr>
          <p:nvPr/>
        </p:nvSpPr>
        <p:spPr bwMode="auto">
          <a:xfrm>
            <a:off x="4800600" y="25146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3567" name="Line 15"/>
          <p:cNvSpPr>
            <a:spLocks noChangeShapeType="1"/>
          </p:cNvSpPr>
          <p:nvPr/>
        </p:nvSpPr>
        <p:spPr bwMode="auto">
          <a:xfrm>
            <a:off x="5181600" y="1752600"/>
            <a:ext cx="0" cy="533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3568" name="Line 16"/>
          <p:cNvSpPr>
            <a:spLocks noChangeShapeType="1"/>
          </p:cNvSpPr>
          <p:nvPr/>
        </p:nvSpPr>
        <p:spPr bwMode="auto">
          <a:xfrm>
            <a:off x="5181600" y="2514600"/>
            <a:ext cx="0" cy="6096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3569" name="Oval 17"/>
          <p:cNvSpPr>
            <a:spLocks noChangeArrowheads="1"/>
          </p:cNvSpPr>
          <p:nvPr/>
        </p:nvSpPr>
        <p:spPr bwMode="auto">
          <a:xfrm>
            <a:off x="5105400" y="3048000"/>
            <a:ext cx="152400" cy="152400"/>
          </a:xfrm>
          <a:prstGeom prst="ellipse">
            <a:avLst/>
          </a:prstGeom>
          <a:solidFill>
            <a:srgbClr val="FFFFFF"/>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3570" name="Rectangle 18"/>
          <p:cNvSpPr>
            <a:spLocks noChangeArrowheads="1"/>
          </p:cNvSpPr>
          <p:nvPr/>
        </p:nvSpPr>
        <p:spPr bwMode="auto">
          <a:xfrm>
            <a:off x="5334000" y="2849563"/>
            <a:ext cx="862013" cy="579437"/>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V</a:t>
            </a:r>
            <a:r>
              <a:rPr lang="en-US" altLang="zh-CN" sz="3200" b="1" baseline="-25000"/>
              <a:t>DD</a:t>
            </a:r>
            <a:endParaRPr lang="en-US" altLang="zh-CN" b="1"/>
          </a:p>
        </p:txBody>
      </p:sp>
      <p:sp>
        <p:nvSpPr>
          <p:cNvPr id="23571" name="Rectangle 19"/>
          <p:cNvSpPr>
            <a:spLocks noChangeArrowheads="1"/>
          </p:cNvSpPr>
          <p:nvPr/>
        </p:nvSpPr>
        <p:spPr bwMode="auto">
          <a:xfrm>
            <a:off x="5899150" y="2225675"/>
            <a:ext cx="625475"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C</a:t>
            </a:r>
            <a:r>
              <a:rPr lang="en-US" altLang="zh-CN" sz="3200" b="1" baseline="-25000"/>
              <a:t>S</a:t>
            </a:r>
            <a:endParaRPr lang="en-US" altLang="zh-CN" b="1"/>
          </a:p>
        </p:txBody>
      </p:sp>
      <p:sp>
        <p:nvSpPr>
          <p:cNvPr id="23572" name="Oval 20"/>
          <p:cNvSpPr>
            <a:spLocks noChangeArrowheads="1"/>
          </p:cNvSpPr>
          <p:nvPr/>
        </p:nvSpPr>
        <p:spPr bwMode="auto">
          <a:xfrm>
            <a:off x="3886200" y="7620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3573" name="Oval 21"/>
          <p:cNvSpPr>
            <a:spLocks noChangeArrowheads="1"/>
          </p:cNvSpPr>
          <p:nvPr/>
        </p:nvSpPr>
        <p:spPr bwMode="auto">
          <a:xfrm>
            <a:off x="1981200" y="16764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3574" name="Rectangle 22"/>
          <p:cNvSpPr>
            <a:spLocks noChangeArrowheads="1"/>
          </p:cNvSpPr>
          <p:nvPr/>
        </p:nvSpPr>
        <p:spPr bwMode="auto">
          <a:xfrm>
            <a:off x="5124450" y="304800"/>
            <a:ext cx="800100"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字线</a:t>
            </a:r>
          </a:p>
        </p:txBody>
      </p:sp>
      <p:sp>
        <p:nvSpPr>
          <p:cNvPr id="23575" name="Rectangle 23"/>
          <p:cNvSpPr>
            <a:spLocks noChangeArrowheads="1"/>
          </p:cNvSpPr>
          <p:nvPr/>
        </p:nvSpPr>
        <p:spPr bwMode="auto">
          <a:xfrm>
            <a:off x="1392238" y="2408238"/>
            <a:ext cx="492125"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位</a:t>
            </a:r>
          </a:p>
          <a:p>
            <a:r>
              <a:rPr lang="zh-CN" altLang="en-US" b="1"/>
              <a:t>线</a:t>
            </a:r>
          </a:p>
        </p:txBody>
      </p:sp>
      <p:sp>
        <p:nvSpPr>
          <p:cNvPr id="23576" name="Rectangle 24"/>
          <p:cNvSpPr>
            <a:spLocks noChangeArrowheads="1"/>
          </p:cNvSpPr>
          <p:nvPr/>
        </p:nvSpPr>
        <p:spPr bwMode="auto">
          <a:xfrm>
            <a:off x="3811588" y="1752600"/>
            <a:ext cx="455612"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T</a:t>
            </a:r>
            <a:endParaRPr lang="en-US" altLang="zh-CN" b="1"/>
          </a:p>
        </p:txBody>
      </p:sp>
      <p:sp>
        <p:nvSpPr>
          <p:cNvPr id="23577" name="Rectangle 25"/>
          <p:cNvSpPr>
            <a:spLocks noChangeArrowheads="1"/>
          </p:cNvSpPr>
          <p:nvPr/>
        </p:nvSpPr>
        <p:spPr bwMode="auto">
          <a:xfrm>
            <a:off x="179388" y="3789363"/>
            <a:ext cx="3708400"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l"/>
            <a:r>
              <a:rPr lang="en-US" altLang="zh-CN" b="1"/>
              <a:t> </a:t>
            </a:r>
            <a:r>
              <a:rPr lang="zh-CN" altLang="en-US" b="1"/>
              <a:t>写 </a:t>
            </a:r>
            <a:r>
              <a:rPr lang="en-US" altLang="zh-CN" b="1"/>
              <a:t>1 </a:t>
            </a:r>
            <a:r>
              <a:rPr lang="zh-CN" altLang="en-US" b="1"/>
              <a:t>：使位线为低电平，</a:t>
            </a:r>
          </a:p>
        </p:txBody>
      </p:sp>
      <p:sp>
        <p:nvSpPr>
          <p:cNvPr id="23578" name="Rectangle 26"/>
          <p:cNvSpPr>
            <a:spLocks noChangeArrowheads="1"/>
          </p:cNvSpPr>
          <p:nvPr/>
        </p:nvSpPr>
        <p:spPr bwMode="auto">
          <a:xfrm>
            <a:off x="6110288" y="242888"/>
            <a:ext cx="2003425"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高，</a:t>
            </a:r>
            <a:r>
              <a:rPr lang="en-US" altLang="zh-CN" b="1"/>
              <a:t>T </a:t>
            </a:r>
            <a:r>
              <a:rPr lang="zh-CN" altLang="en-US" b="1"/>
              <a:t>导通，</a:t>
            </a:r>
          </a:p>
          <a:p>
            <a:r>
              <a:rPr lang="zh-CN" altLang="en-US" b="1"/>
              <a:t>低，</a:t>
            </a:r>
            <a:r>
              <a:rPr lang="en-US" altLang="zh-CN" b="1"/>
              <a:t>T </a:t>
            </a:r>
            <a:r>
              <a:rPr lang="zh-CN" altLang="en-US" b="1"/>
              <a:t>截止。</a:t>
            </a:r>
          </a:p>
        </p:txBody>
      </p:sp>
      <p:sp>
        <p:nvSpPr>
          <p:cNvPr id="23579" name="Rectangle 27"/>
          <p:cNvSpPr>
            <a:spLocks noChangeArrowheads="1"/>
          </p:cNvSpPr>
          <p:nvPr/>
        </p:nvSpPr>
        <p:spPr bwMode="auto">
          <a:xfrm>
            <a:off x="1828800" y="3200400"/>
            <a:ext cx="492125"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solidFill>
                  <a:srgbClr val="FF0000"/>
                </a:solidFill>
              </a:rPr>
              <a:t>低</a:t>
            </a:r>
            <a:endParaRPr lang="zh-CN" altLang="en-US" b="1"/>
          </a:p>
        </p:txBody>
      </p:sp>
      <p:sp>
        <p:nvSpPr>
          <p:cNvPr id="23580" name="Rectangle 28"/>
          <p:cNvSpPr>
            <a:spLocks noChangeArrowheads="1"/>
          </p:cNvSpPr>
          <p:nvPr/>
        </p:nvSpPr>
        <p:spPr bwMode="auto">
          <a:xfrm>
            <a:off x="3733800" y="3810000"/>
            <a:ext cx="51323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l"/>
            <a:r>
              <a:rPr lang="zh-CN" altLang="en-US" b="1"/>
              <a:t>若</a:t>
            </a:r>
            <a:r>
              <a:rPr lang="en-US" altLang="zh-CN" b="1"/>
              <a:t>C</a:t>
            </a:r>
            <a:r>
              <a:rPr lang="en-US" altLang="zh-CN" b="1" baseline="-25000"/>
              <a:t>S </a:t>
            </a:r>
            <a:r>
              <a:rPr lang="zh-CN" altLang="en-US" b="1"/>
              <a:t>上无电荷，则 </a:t>
            </a:r>
            <a:r>
              <a:rPr lang="en-US" altLang="zh-CN" b="1"/>
              <a:t>V</a:t>
            </a:r>
            <a:r>
              <a:rPr lang="en-US" altLang="zh-CN" b="1" baseline="-25000"/>
              <a:t>DD </a:t>
            </a:r>
            <a:r>
              <a:rPr lang="zh-CN" altLang="en-US" b="1"/>
              <a:t>向 </a:t>
            </a:r>
            <a:r>
              <a:rPr lang="en-US" altLang="zh-CN" b="1"/>
              <a:t>C</a:t>
            </a:r>
            <a:r>
              <a:rPr lang="en-US" altLang="zh-CN" b="1" baseline="-25000"/>
              <a:t>S </a:t>
            </a:r>
            <a:r>
              <a:rPr lang="zh-CN" altLang="en-US" b="1"/>
              <a:t>充电； </a:t>
            </a:r>
          </a:p>
        </p:txBody>
      </p:sp>
      <p:sp>
        <p:nvSpPr>
          <p:cNvPr id="23581" name="Rectangle 29"/>
          <p:cNvSpPr>
            <a:spLocks noChangeArrowheads="1"/>
          </p:cNvSpPr>
          <p:nvPr/>
        </p:nvSpPr>
        <p:spPr bwMode="auto">
          <a:xfrm>
            <a:off x="3819525" y="4267200"/>
            <a:ext cx="40290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把 </a:t>
            </a:r>
            <a:r>
              <a:rPr lang="en-US" altLang="zh-CN" b="1"/>
              <a:t>1 </a:t>
            </a:r>
            <a:r>
              <a:rPr lang="zh-CN" altLang="en-US" b="1"/>
              <a:t>信号写入了电容 </a:t>
            </a:r>
            <a:r>
              <a:rPr lang="en-US" altLang="zh-CN" b="1"/>
              <a:t>C</a:t>
            </a:r>
            <a:r>
              <a:rPr lang="en-US" altLang="zh-CN" b="1" baseline="-25000"/>
              <a:t>S </a:t>
            </a:r>
            <a:r>
              <a:rPr lang="zh-CN" altLang="en-US" b="1"/>
              <a:t>中。</a:t>
            </a:r>
          </a:p>
        </p:txBody>
      </p:sp>
      <p:sp>
        <p:nvSpPr>
          <p:cNvPr id="23582" name="Rectangle 30"/>
          <p:cNvSpPr>
            <a:spLocks noChangeArrowheads="1"/>
          </p:cNvSpPr>
          <p:nvPr/>
        </p:nvSpPr>
        <p:spPr bwMode="auto">
          <a:xfrm>
            <a:off x="3733800" y="4816475"/>
            <a:ext cx="5057775" cy="822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l"/>
            <a:r>
              <a:rPr lang="zh-CN" altLang="en-US" b="1">
                <a:solidFill>
                  <a:srgbClr val="3333FF"/>
                </a:solidFill>
              </a:rPr>
              <a:t>若</a:t>
            </a:r>
            <a:r>
              <a:rPr lang="en-US" altLang="zh-CN" b="1">
                <a:solidFill>
                  <a:srgbClr val="3333FF"/>
                </a:solidFill>
              </a:rPr>
              <a:t>C</a:t>
            </a:r>
            <a:r>
              <a:rPr lang="en-US" altLang="zh-CN" b="1" baseline="-25000">
                <a:solidFill>
                  <a:srgbClr val="3333FF"/>
                </a:solidFill>
              </a:rPr>
              <a:t>S </a:t>
            </a:r>
            <a:r>
              <a:rPr lang="zh-CN" altLang="en-US" b="1">
                <a:solidFill>
                  <a:srgbClr val="3333FF"/>
                </a:solidFill>
              </a:rPr>
              <a:t>上有电荷，则 </a:t>
            </a:r>
            <a:r>
              <a:rPr lang="en-US" altLang="zh-CN" b="1">
                <a:solidFill>
                  <a:srgbClr val="3333FF"/>
                </a:solidFill>
              </a:rPr>
              <a:t>C</a:t>
            </a:r>
            <a:r>
              <a:rPr lang="en-US" altLang="zh-CN" b="1" baseline="-25000">
                <a:solidFill>
                  <a:srgbClr val="3333FF"/>
                </a:solidFill>
              </a:rPr>
              <a:t>S</a:t>
            </a:r>
            <a:r>
              <a:rPr lang="en-US" altLang="zh-CN" b="1">
                <a:solidFill>
                  <a:srgbClr val="3333FF"/>
                </a:solidFill>
              </a:rPr>
              <a:t> </a:t>
            </a:r>
            <a:r>
              <a:rPr lang="zh-CN" altLang="en-US" b="1">
                <a:solidFill>
                  <a:srgbClr val="3333FF"/>
                </a:solidFill>
              </a:rPr>
              <a:t>的电荷不变，</a:t>
            </a:r>
          </a:p>
          <a:p>
            <a:pPr algn="l"/>
            <a:r>
              <a:rPr lang="zh-CN" altLang="en-US" b="1">
                <a:solidFill>
                  <a:srgbClr val="3333FF"/>
                </a:solidFill>
              </a:rPr>
              <a:t>保持原有的内容 </a:t>
            </a:r>
            <a:r>
              <a:rPr lang="en-US" altLang="zh-CN" b="1">
                <a:solidFill>
                  <a:srgbClr val="3333FF"/>
                </a:solidFill>
              </a:rPr>
              <a:t>1 </a:t>
            </a:r>
            <a:r>
              <a:rPr lang="zh-CN" altLang="en-US" b="1">
                <a:solidFill>
                  <a:srgbClr val="3333FF"/>
                </a:solidFill>
              </a:rPr>
              <a:t>不变；</a:t>
            </a:r>
          </a:p>
        </p:txBody>
      </p:sp>
      <p:sp>
        <p:nvSpPr>
          <p:cNvPr id="32" name="TextBox 31"/>
          <p:cNvSpPr txBox="1"/>
          <p:nvPr/>
        </p:nvSpPr>
        <p:spPr>
          <a:xfrm>
            <a:off x="7245231" y="1674813"/>
            <a:ext cx="1620957" cy="523220"/>
          </a:xfrm>
          <a:prstGeom prst="rect">
            <a:avLst/>
          </a:prstGeom>
          <a:noFill/>
        </p:spPr>
        <p:txBody>
          <a:bodyPr wrap="none" rtlCol="0">
            <a:spAutoFit/>
          </a:bodyPr>
          <a:lstStyle/>
          <a:p>
            <a:r>
              <a:rPr lang="zh-CN" altLang="en-US" sz="2800"/>
              <a:t>写入过程</a:t>
            </a:r>
            <a:endParaRPr lang="en-US" sz="2800" dirty="0"/>
          </a:p>
        </p:txBody>
      </p:sp>
    </p:spTree>
    <p:extLst>
      <p:ext uri="{BB962C8B-B14F-4D97-AF65-F5344CB8AC3E}">
        <p14:creationId xmlns:p14="http://schemas.microsoft.com/office/powerpoint/2010/main" val="931199421"/>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lide Number Placeholder 3"/>
          <p:cNvSpPr>
            <a:spLocks noGrp="1"/>
          </p:cNvSpPr>
          <p:nvPr>
            <p:ph type="sldNum" sz="quarter" idx="12"/>
          </p:nvPr>
        </p:nvSpPr>
        <p:spPr/>
        <p:txBody>
          <a:bodyPr/>
          <a:lstStyle/>
          <a:p>
            <a:fld id="{F23B4169-D168-0446-96C7-78D6525DC6E2}" type="slidenum">
              <a:rPr lang="en-US" altLang="zh-CN"/>
              <a:pPr/>
              <a:t>33</a:t>
            </a:fld>
            <a:endParaRPr lang="en-US" altLang="zh-CN"/>
          </a:p>
        </p:txBody>
      </p:sp>
      <p:sp>
        <p:nvSpPr>
          <p:cNvPr id="24578" name="Rectangle 2"/>
          <p:cNvSpPr>
            <a:spLocks noChangeArrowheads="1"/>
          </p:cNvSpPr>
          <p:nvPr/>
        </p:nvSpPr>
        <p:spPr bwMode="auto">
          <a:xfrm>
            <a:off x="4846638" y="2454275"/>
            <a:ext cx="749300"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solidFill>
                  <a:srgbClr val="FF0000"/>
                </a:solidFill>
              </a:rPr>
              <a:t>+ +</a:t>
            </a:r>
            <a:endParaRPr lang="en-US" altLang="zh-CN" b="1"/>
          </a:p>
        </p:txBody>
      </p:sp>
      <p:sp>
        <p:nvSpPr>
          <p:cNvPr id="24579" name="Rectangle 3"/>
          <p:cNvSpPr>
            <a:spLocks noChangeArrowheads="1"/>
          </p:cNvSpPr>
          <p:nvPr/>
        </p:nvSpPr>
        <p:spPr bwMode="auto">
          <a:xfrm>
            <a:off x="4856163" y="1768475"/>
            <a:ext cx="657225"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solidFill>
                  <a:srgbClr val="FF0000"/>
                </a:solidFill>
              </a:rPr>
              <a:t>-  -</a:t>
            </a:r>
            <a:endParaRPr lang="en-US" altLang="zh-CN" b="1"/>
          </a:p>
        </p:txBody>
      </p:sp>
      <p:sp>
        <p:nvSpPr>
          <p:cNvPr id="24580" name="Line 4"/>
          <p:cNvSpPr>
            <a:spLocks noChangeShapeType="1"/>
          </p:cNvSpPr>
          <p:nvPr/>
        </p:nvSpPr>
        <p:spPr bwMode="auto">
          <a:xfrm>
            <a:off x="2971800" y="838200"/>
            <a:ext cx="2286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581" name="Line 5"/>
          <p:cNvSpPr>
            <a:spLocks noChangeShapeType="1"/>
          </p:cNvSpPr>
          <p:nvPr/>
        </p:nvSpPr>
        <p:spPr bwMode="auto">
          <a:xfrm>
            <a:off x="3962400" y="838200"/>
            <a:ext cx="0" cy="4572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4582" name="Line 6"/>
          <p:cNvSpPr>
            <a:spLocks noChangeShapeType="1"/>
          </p:cNvSpPr>
          <p:nvPr/>
        </p:nvSpPr>
        <p:spPr bwMode="auto">
          <a:xfrm>
            <a:off x="3657600" y="12954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4583" name="Line 7"/>
          <p:cNvSpPr>
            <a:spLocks noChangeShapeType="1"/>
          </p:cNvSpPr>
          <p:nvPr/>
        </p:nvSpPr>
        <p:spPr bwMode="auto">
          <a:xfrm>
            <a:off x="3657600" y="14478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4584" name="Line 8"/>
          <p:cNvSpPr>
            <a:spLocks noChangeShapeType="1"/>
          </p:cNvSpPr>
          <p:nvPr/>
        </p:nvSpPr>
        <p:spPr bwMode="auto">
          <a:xfrm>
            <a:off x="36576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4585" name="Line 9"/>
          <p:cNvSpPr>
            <a:spLocks noChangeShapeType="1"/>
          </p:cNvSpPr>
          <p:nvPr/>
        </p:nvSpPr>
        <p:spPr bwMode="auto">
          <a:xfrm flipH="1">
            <a:off x="2057400" y="1752600"/>
            <a:ext cx="16002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4586" name="Line 10"/>
          <p:cNvSpPr>
            <a:spLocks noChangeShapeType="1"/>
          </p:cNvSpPr>
          <p:nvPr/>
        </p:nvSpPr>
        <p:spPr bwMode="auto">
          <a:xfrm>
            <a:off x="2057400" y="685800"/>
            <a:ext cx="0" cy="2438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587" name="Line 11"/>
          <p:cNvSpPr>
            <a:spLocks noChangeShapeType="1"/>
          </p:cNvSpPr>
          <p:nvPr/>
        </p:nvSpPr>
        <p:spPr bwMode="auto">
          <a:xfrm>
            <a:off x="42672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4588" name="Line 12"/>
          <p:cNvSpPr>
            <a:spLocks noChangeShapeType="1"/>
          </p:cNvSpPr>
          <p:nvPr/>
        </p:nvSpPr>
        <p:spPr bwMode="auto">
          <a:xfrm>
            <a:off x="4267200" y="1752600"/>
            <a:ext cx="9144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4589" name="Line 13"/>
          <p:cNvSpPr>
            <a:spLocks noChangeShapeType="1"/>
          </p:cNvSpPr>
          <p:nvPr/>
        </p:nvSpPr>
        <p:spPr bwMode="auto">
          <a:xfrm>
            <a:off x="4800600" y="22860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590" name="Line 14"/>
          <p:cNvSpPr>
            <a:spLocks noChangeShapeType="1"/>
          </p:cNvSpPr>
          <p:nvPr/>
        </p:nvSpPr>
        <p:spPr bwMode="auto">
          <a:xfrm>
            <a:off x="4800600" y="25146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591" name="Line 15"/>
          <p:cNvSpPr>
            <a:spLocks noChangeShapeType="1"/>
          </p:cNvSpPr>
          <p:nvPr/>
        </p:nvSpPr>
        <p:spPr bwMode="auto">
          <a:xfrm>
            <a:off x="5181600" y="1752600"/>
            <a:ext cx="0" cy="533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592" name="Line 16"/>
          <p:cNvSpPr>
            <a:spLocks noChangeShapeType="1"/>
          </p:cNvSpPr>
          <p:nvPr/>
        </p:nvSpPr>
        <p:spPr bwMode="auto">
          <a:xfrm>
            <a:off x="5181600" y="2514600"/>
            <a:ext cx="0" cy="6096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593" name="Oval 17"/>
          <p:cNvSpPr>
            <a:spLocks noChangeArrowheads="1"/>
          </p:cNvSpPr>
          <p:nvPr/>
        </p:nvSpPr>
        <p:spPr bwMode="auto">
          <a:xfrm>
            <a:off x="5105400" y="3048000"/>
            <a:ext cx="152400" cy="152400"/>
          </a:xfrm>
          <a:prstGeom prst="ellipse">
            <a:avLst/>
          </a:prstGeom>
          <a:solidFill>
            <a:srgbClr val="FFFFFF"/>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594" name="Rectangle 18"/>
          <p:cNvSpPr>
            <a:spLocks noChangeArrowheads="1"/>
          </p:cNvSpPr>
          <p:nvPr/>
        </p:nvSpPr>
        <p:spPr bwMode="auto">
          <a:xfrm>
            <a:off x="5334000" y="2849563"/>
            <a:ext cx="862013" cy="579437"/>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V</a:t>
            </a:r>
            <a:r>
              <a:rPr lang="en-US" altLang="zh-CN" sz="3200" b="1" baseline="-25000"/>
              <a:t>DD</a:t>
            </a:r>
            <a:endParaRPr lang="en-US" altLang="zh-CN" b="1"/>
          </a:p>
        </p:txBody>
      </p:sp>
      <p:sp>
        <p:nvSpPr>
          <p:cNvPr id="24595" name="Rectangle 19"/>
          <p:cNvSpPr>
            <a:spLocks noChangeArrowheads="1"/>
          </p:cNvSpPr>
          <p:nvPr/>
        </p:nvSpPr>
        <p:spPr bwMode="auto">
          <a:xfrm>
            <a:off x="5899150" y="2225675"/>
            <a:ext cx="625475"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C</a:t>
            </a:r>
            <a:r>
              <a:rPr lang="en-US" altLang="zh-CN" sz="3200" b="1" baseline="-25000"/>
              <a:t>S</a:t>
            </a:r>
            <a:endParaRPr lang="en-US" altLang="zh-CN" b="1"/>
          </a:p>
        </p:txBody>
      </p:sp>
      <p:sp>
        <p:nvSpPr>
          <p:cNvPr id="24596" name="Oval 20"/>
          <p:cNvSpPr>
            <a:spLocks noChangeArrowheads="1"/>
          </p:cNvSpPr>
          <p:nvPr/>
        </p:nvSpPr>
        <p:spPr bwMode="auto">
          <a:xfrm>
            <a:off x="3886200" y="7620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597" name="Oval 21"/>
          <p:cNvSpPr>
            <a:spLocks noChangeArrowheads="1"/>
          </p:cNvSpPr>
          <p:nvPr/>
        </p:nvSpPr>
        <p:spPr bwMode="auto">
          <a:xfrm>
            <a:off x="1981200" y="16764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598" name="Rectangle 22"/>
          <p:cNvSpPr>
            <a:spLocks noChangeArrowheads="1"/>
          </p:cNvSpPr>
          <p:nvPr/>
        </p:nvSpPr>
        <p:spPr bwMode="auto">
          <a:xfrm>
            <a:off x="5124450" y="304800"/>
            <a:ext cx="800100"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字线</a:t>
            </a:r>
          </a:p>
        </p:txBody>
      </p:sp>
      <p:sp>
        <p:nvSpPr>
          <p:cNvPr id="24599" name="Rectangle 23"/>
          <p:cNvSpPr>
            <a:spLocks noChangeArrowheads="1"/>
          </p:cNvSpPr>
          <p:nvPr/>
        </p:nvSpPr>
        <p:spPr bwMode="auto">
          <a:xfrm>
            <a:off x="1392238" y="2408238"/>
            <a:ext cx="492125"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位</a:t>
            </a:r>
          </a:p>
          <a:p>
            <a:r>
              <a:rPr lang="zh-CN" altLang="en-US" b="1"/>
              <a:t>线</a:t>
            </a:r>
          </a:p>
        </p:txBody>
      </p:sp>
      <p:sp>
        <p:nvSpPr>
          <p:cNvPr id="24600" name="Rectangle 24"/>
          <p:cNvSpPr>
            <a:spLocks noChangeArrowheads="1"/>
          </p:cNvSpPr>
          <p:nvPr/>
        </p:nvSpPr>
        <p:spPr bwMode="auto">
          <a:xfrm>
            <a:off x="3811588" y="1752600"/>
            <a:ext cx="455612"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T</a:t>
            </a:r>
            <a:endParaRPr lang="en-US" altLang="zh-CN" b="1"/>
          </a:p>
        </p:txBody>
      </p:sp>
      <p:sp>
        <p:nvSpPr>
          <p:cNvPr id="24601" name="AutoShape 25"/>
          <p:cNvSpPr>
            <a:spLocks noChangeArrowheads="1"/>
          </p:cNvSpPr>
          <p:nvPr/>
        </p:nvSpPr>
        <p:spPr bwMode="auto">
          <a:xfrm rot="-5400000" flipH="1" flipV="1">
            <a:off x="4191000" y="1905000"/>
            <a:ext cx="762000" cy="914400"/>
          </a:xfrm>
          <a:custGeom>
            <a:avLst/>
            <a:gdLst>
              <a:gd name="G0" fmla="+- 17865 0 0"/>
              <a:gd name="G1" fmla="+- 4724 0 0"/>
              <a:gd name="G2" fmla="+- 12158 0 4724"/>
              <a:gd name="G3" fmla="+- G2 0 4724"/>
              <a:gd name="G4" fmla="*/ G3 32768 32059"/>
              <a:gd name="G5" fmla="*/ G4 1 2"/>
              <a:gd name="G6" fmla="+- 21600 0 17865"/>
              <a:gd name="G7" fmla="*/ G6 4724 6079"/>
              <a:gd name="G8" fmla="+- G7 17865 0"/>
              <a:gd name="T0" fmla="*/ 17865 w 21600"/>
              <a:gd name="T1" fmla="*/ 0 h 21600"/>
              <a:gd name="T2" fmla="*/ 17865 w 21600"/>
              <a:gd name="T3" fmla="*/ 12158 h 21600"/>
              <a:gd name="T4" fmla="*/ 1385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7865" y="0"/>
                </a:lnTo>
                <a:lnTo>
                  <a:pt x="17865" y="4724"/>
                </a:lnTo>
                <a:lnTo>
                  <a:pt x="12427" y="4724"/>
                </a:lnTo>
                <a:cubicBezTo>
                  <a:pt x="5564" y="4724"/>
                  <a:pt x="0" y="8052"/>
                  <a:pt x="0" y="12158"/>
                </a:cubicBezTo>
                <a:lnTo>
                  <a:pt x="0" y="21600"/>
                </a:lnTo>
                <a:lnTo>
                  <a:pt x="2770" y="21600"/>
                </a:lnTo>
                <a:lnTo>
                  <a:pt x="2770" y="12158"/>
                </a:lnTo>
                <a:cubicBezTo>
                  <a:pt x="2770" y="9549"/>
                  <a:pt x="7094" y="7434"/>
                  <a:pt x="12427" y="7434"/>
                </a:cubicBezTo>
                <a:lnTo>
                  <a:pt x="17865" y="7434"/>
                </a:lnTo>
                <a:lnTo>
                  <a:pt x="17865" y="12158"/>
                </a:lnTo>
                <a:close/>
              </a:path>
            </a:pathLst>
          </a:custGeom>
          <a:solidFill>
            <a:srgbClr val="FF0000"/>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4602" name="Rectangle 26"/>
          <p:cNvSpPr>
            <a:spLocks noChangeArrowheads="1"/>
          </p:cNvSpPr>
          <p:nvPr/>
        </p:nvSpPr>
        <p:spPr bwMode="auto">
          <a:xfrm>
            <a:off x="6110288" y="242888"/>
            <a:ext cx="2003425"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高，</a:t>
            </a:r>
            <a:r>
              <a:rPr lang="en-US" altLang="zh-CN" b="1"/>
              <a:t>T </a:t>
            </a:r>
            <a:r>
              <a:rPr lang="zh-CN" altLang="en-US" b="1"/>
              <a:t>导通，</a:t>
            </a:r>
          </a:p>
          <a:p>
            <a:r>
              <a:rPr lang="zh-CN" altLang="en-US" b="1"/>
              <a:t>低，</a:t>
            </a:r>
            <a:r>
              <a:rPr lang="en-US" altLang="zh-CN" b="1"/>
              <a:t>T </a:t>
            </a:r>
            <a:r>
              <a:rPr lang="zh-CN" altLang="en-US" b="1"/>
              <a:t>截止。</a:t>
            </a:r>
          </a:p>
        </p:txBody>
      </p:sp>
      <p:sp>
        <p:nvSpPr>
          <p:cNvPr id="24603" name="Rectangle 27"/>
          <p:cNvSpPr>
            <a:spLocks noChangeArrowheads="1"/>
          </p:cNvSpPr>
          <p:nvPr/>
        </p:nvSpPr>
        <p:spPr bwMode="auto">
          <a:xfrm>
            <a:off x="1828800" y="3200400"/>
            <a:ext cx="492125"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solidFill>
                  <a:srgbClr val="FF0000"/>
                </a:solidFill>
              </a:rPr>
              <a:t>高</a:t>
            </a:r>
            <a:endParaRPr lang="zh-CN" altLang="en-US" b="1"/>
          </a:p>
        </p:txBody>
      </p:sp>
      <p:sp>
        <p:nvSpPr>
          <p:cNvPr id="24604" name="Rectangle 28"/>
          <p:cNvSpPr>
            <a:spLocks noChangeArrowheads="1"/>
          </p:cNvSpPr>
          <p:nvPr/>
        </p:nvSpPr>
        <p:spPr bwMode="auto">
          <a:xfrm>
            <a:off x="165100" y="4114800"/>
            <a:ext cx="37211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r>
              <a:rPr lang="zh-CN" altLang="en-US" b="1"/>
              <a:t>写 </a:t>
            </a:r>
            <a:r>
              <a:rPr lang="en-US" altLang="zh-CN" b="1"/>
              <a:t>0 </a:t>
            </a:r>
            <a:r>
              <a:rPr lang="zh-CN" altLang="en-US" b="1"/>
              <a:t>：使位线为高电平，</a:t>
            </a:r>
          </a:p>
        </p:txBody>
      </p:sp>
      <p:sp>
        <p:nvSpPr>
          <p:cNvPr id="24605" name="Rectangle 29"/>
          <p:cNvSpPr>
            <a:spLocks noChangeArrowheads="1"/>
          </p:cNvSpPr>
          <p:nvPr/>
        </p:nvSpPr>
        <p:spPr bwMode="auto">
          <a:xfrm>
            <a:off x="3657600" y="4114800"/>
            <a:ext cx="51562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若</a:t>
            </a:r>
            <a:r>
              <a:rPr lang="en-US" altLang="zh-CN" b="1"/>
              <a:t>C</a:t>
            </a:r>
            <a:r>
              <a:rPr lang="en-US" altLang="zh-CN" b="1" baseline="-25000"/>
              <a:t>S </a:t>
            </a:r>
            <a:r>
              <a:rPr lang="zh-CN" altLang="en-US" b="1"/>
              <a:t>上有电荷，则 </a:t>
            </a:r>
            <a:r>
              <a:rPr lang="en-US" altLang="zh-CN" b="1"/>
              <a:t>C</a:t>
            </a:r>
            <a:r>
              <a:rPr lang="en-US" altLang="zh-CN" b="1" baseline="-25000"/>
              <a:t>S </a:t>
            </a:r>
            <a:r>
              <a:rPr lang="zh-CN" altLang="en-US" b="1"/>
              <a:t>通过 </a:t>
            </a:r>
            <a:r>
              <a:rPr lang="en-US" altLang="zh-CN" b="1"/>
              <a:t>T </a:t>
            </a:r>
            <a:r>
              <a:rPr lang="zh-CN" altLang="en-US" b="1"/>
              <a:t>放电； </a:t>
            </a:r>
          </a:p>
        </p:txBody>
      </p:sp>
      <p:sp>
        <p:nvSpPr>
          <p:cNvPr id="24606" name="Rectangle 30"/>
          <p:cNvSpPr>
            <a:spLocks noChangeArrowheads="1"/>
          </p:cNvSpPr>
          <p:nvPr/>
        </p:nvSpPr>
        <p:spPr bwMode="auto">
          <a:xfrm>
            <a:off x="3651250" y="5197475"/>
            <a:ext cx="5340350" cy="822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l"/>
            <a:r>
              <a:rPr lang="zh-CN" altLang="en-US" b="1">
                <a:solidFill>
                  <a:srgbClr val="3333FF"/>
                </a:solidFill>
              </a:rPr>
              <a:t>若</a:t>
            </a:r>
            <a:r>
              <a:rPr lang="en-US" altLang="zh-CN" b="1">
                <a:solidFill>
                  <a:srgbClr val="3333FF"/>
                </a:solidFill>
              </a:rPr>
              <a:t>C</a:t>
            </a:r>
            <a:r>
              <a:rPr lang="en-US" altLang="zh-CN" b="1" baseline="-25000">
                <a:solidFill>
                  <a:srgbClr val="3333FF"/>
                </a:solidFill>
              </a:rPr>
              <a:t>S </a:t>
            </a:r>
            <a:r>
              <a:rPr lang="zh-CN" altLang="en-US" b="1">
                <a:solidFill>
                  <a:srgbClr val="3333FF"/>
                </a:solidFill>
              </a:rPr>
              <a:t>上无电荷，则 </a:t>
            </a:r>
            <a:r>
              <a:rPr lang="en-US" altLang="zh-CN" b="1">
                <a:solidFill>
                  <a:srgbClr val="3333FF"/>
                </a:solidFill>
              </a:rPr>
              <a:t>C</a:t>
            </a:r>
            <a:r>
              <a:rPr lang="en-US" altLang="zh-CN" b="1" baseline="-25000">
                <a:solidFill>
                  <a:srgbClr val="3333FF"/>
                </a:solidFill>
              </a:rPr>
              <a:t>S</a:t>
            </a:r>
            <a:r>
              <a:rPr lang="en-US" altLang="zh-CN" b="1" baseline="-25000"/>
              <a:t> </a:t>
            </a:r>
            <a:r>
              <a:rPr lang="zh-CN" altLang="en-US" b="1">
                <a:solidFill>
                  <a:srgbClr val="3333FF"/>
                </a:solidFill>
              </a:rPr>
              <a:t>无充放电动作，</a:t>
            </a:r>
          </a:p>
          <a:p>
            <a:pPr algn="l"/>
            <a:r>
              <a:rPr lang="zh-CN" altLang="en-US" b="1">
                <a:solidFill>
                  <a:srgbClr val="3333FF"/>
                </a:solidFill>
              </a:rPr>
              <a:t>  保持原记忆的 </a:t>
            </a:r>
            <a:r>
              <a:rPr lang="en-US" altLang="zh-CN" b="1">
                <a:solidFill>
                  <a:srgbClr val="3333FF"/>
                </a:solidFill>
              </a:rPr>
              <a:t>0 </a:t>
            </a:r>
            <a:r>
              <a:rPr lang="zh-CN" altLang="en-US" b="1">
                <a:solidFill>
                  <a:srgbClr val="3333FF"/>
                </a:solidFill>
              </a:rPr>
              <a:t>信号不变。</a:t>
            </a:r>
            <a:endParaRPr lang="zh-CN" altLang="en-US" b="1"/>
          </a:p>
        </p:txBody>
      </p:sp>
      <p:sp>
        <p:nvSpPr>
          <p:cNvPr id="24607" name="Rectangle 31"/>
          <p:cNvSpPr>
            <a:spLocks noChangeArrowheads="1"/>
          </p:cNvSpPr>
          <p:nvPr/>
        </p:nvSpPr>
        <p:spPr bwMode="auto">
          <a:xfrm>
            <a:off x="3819525" y="4648200"/>
            <a:ext cx="41052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把 </a:t>
            </a:r>
            <a:r>
              <a:rPr lang="en-US" altLang="zh-CN" b="1"/>
              <a:t>0 </a:t>
            </a:r>
            <a:r>
              <a:rPr lang="zh-CN" altLang="en-US" b="1"/>
              <a:t>信号写入了电容 </a:t>
            </a:r>
            <a:r>
              <a:rPr lang="en-US" altLang="zh-CN" b="1"/>
              <a:t>C</a:t>
            </a:r>
            <a:r>
              <a:rPr lang="en-US" altLang="zh-CN" b="1" baseline="-25000"/>
              <a:t>S </a:t>
            </a:r>
            <a:r>
              <a:rPr lang="zh-CN" altLang="en-US" b="1"/>
              <a:t>中。 </a:t>
            </a:r>
          </a:p>
        </p:txBody>
      </p:sp>
      <p:sp>
        <p:nvSpPr>
          <p:cNvPr id="33" name="TextBox 32"/>
          <p:cNvSpPr txBox="1"/>
          <p:nvPr/>
        </p:nvSpPr>
        <p:spPr>
          <a:xfrm>
            <a:off x="7245231" y="1674813"/>
            <a:ext cx="1620957" cy="523220"/>
          </a:xfrm>
          <a:prstGeom prst="rect">
            <a:avLst/>
          </a:prstGeom>
          <a:noFill/>
        </p:spPr>
        <p:txBody>
          <a:bodyPr wrap="none" rtlCol="0">
            <a:spAutoFit/>
          </a:bodyPr>
          <a:lstStyle/>
          <a:p>
            <a:r>
              <a:rPr lang="zh-CN" altLang="en-US" sz="2800"/>
              <a:t>写入过程</a:t>
            </a:r>
            <a:endParaRPr lang="en-US" sz="2800" dirty="0"/>
          </a:p>
        </p:txBody>
      </p:sp>
    </p:spTree>
    <p:extLst>
      <p:ext uri="{BB962C8B-B14F-4D97-AF65-F5344CB8AC3E}">
        <p14:creationId xmlns:p14="http://schemas.microsoft.com/office/powerpoint/2010/main" val="195533305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grpId="0" nodeType="clickEffect">
                                  <p:stCondLst>
                                    <p:cond delay="0"/>
                                  </p:stCondLst>
                                  <p:iterate type="lt">
                                    <p:tmPct val="100000"/>
                                  </p:iterate>
                                  <p:childTnLst>
                                    <p:set>
                                      <p:cBhvr>
                                        <p:cTn id="6" dur="1" fill="hold">
                                          <p:stCondLst>
                                            <p:cond delay="0"/>
                                          </p:stCondLst>
                                        </p:cTn>
                                        <p:tgtEl>
                                          <p:spTgt spid="24604">
                                            <p:txEl>
                                              <p:pRg st="0" end="0"/>
                                            </p:txEl>
                                          </p:spTgt>
                                        </p:tgtEl>
                                        <p:attrNameLst>
                                          <p:attrName>style.visibility</p:attrName>
                                        </p:attrNameLst>
                                      </p:cBhvr>
                                      <p:to>
                                        <p:strVal val="visible"/>
                                      </p:to>
                                    </p:set>
                                    <p:animEffect transition="in" filter="wipe(up)">
                                      <p:cBhvr>
                                        <p:cTn id="7" dur="75"/>
                                        <p:tgtEl>
                                          <p:spTgt spid="2460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24603">
                                            <p:txEl>
                                              <p:pRg st="0" end="0"/>
                                            </p:txEl>
                                          </p:spTgt>
                                        </p:tgtEl>
                                        <p:attrNameLst>
                                          <p:attrName>style.visibility</p:attrName>
                                        </p:attrNameLst>
                                      </p:cBhvr>
                                      <p:to>
                                        <p:strVal val="visible"/>
                                      </p:to>
                                    </p:set>
                                    <p:animEffect transition="in" filter="barn(outVertical)">
                                      <p:cBhvr>
                                        <p:cTn id="12" dur="500"/>
                                        <p:tgtEl>
                                          <p:spTgt spid="2460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4605">
                                            <p:txEl>
                                              <p:pRg st="0" end="0"/>
                                            </p:txEl>
                                          </p:spTgt>
                                        </p:tgtEl>
                                        <p:attrNameLst>
                                          <p:attrName>style.visibility</p:attrName>
                                        </p:attrNameLst>
                                      </p:cBhvr>
                                      <p:to>
                                        <p:strVal val="visible"/>
                                      </p:to>
                                    </p:set>
                                    <p:animEffect transition="in" filter="wipe(left)">
                                      <p:cBhvr>
                                        <p:cTn id="17" dur="500"/>
                                        <p:tgtEl>
                                          <p:spTgt spid="24605">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4601"/>
                                        </p:tgtEl>
                                        <p:attrNameLst>
                                          <p:attrName>style.visibility</p:attrName>
                                        </p:attrNameLst>
                                      </p:cBhvr>
                                      <p:to>
                                        <p:strVal val="visible"/>
                                      </p:to>
                                    </p:set>
                                    <p:animEffect transition="in" filter="dissolve">
                                      <p:cBhvr>
                                        <p:cTn id="22" dur="500"/>
                                        <p:tgtEl>
                                          <p:spTgt spid="24601"/>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24607">
                                            <p:txEl>
                                              <p:pRg st="0" end="0"/>
                                            </p:txEl>
                                          </p:spTgt>
                                        </p:tgtEl>
                                        <p:attrNameLst>
                                          <p:attrName>style.visibility</p:attrName>
                                        </p:attrNameLst>
                                      </p:cBhvr>
                                      <p:to>
                                        <p:strVal val="visible"/>
                                      </p:to>
                                    </p:set>
                                    <p:animEffect transition="in" filter="wipe(left)">
                                      <p:cBhvr>
                                        <p:cTn id="27" dur="500"/>
                                        <p:tgtEl>
                                          <p:spTgt spid="24607">
                                            <p:txEl>
                                              <p:pRg st="0" end="0"/>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24606">
                                            <p:txEl>
                                              <p:pRg st="0" end="0"/>
                                            </p:txEl>
                                          </p:spTgt>
                                        </p:tgtEl>
                                        <p:attrNameLst>
                                          <p:attrName>style.visibility</p:attrName>
                                        </p:attrNameLst>
                                      </p:cBhvr>
                                      <p:to>
                                        <p:strVal val="visible"/>
                                      </p:to>
                                    </p:set>
                                    <p:animEffect transition="in" filter="wipe(left)">
                                      <p:cBhvr>
                                        <p:cTn id="32" dur="500"/>
                                        <p:tgtEl>
                                          <p:spTgt spid="24606">
                                            <p:txEl>
                                              <p:pRg st="0" end="0"/>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24606">
                                            <p:txEl>
                                              <p:pRg st="1" end="1"/>
                                            </p:txEl>
                                          </p:spTgt>
                                        </p:tgtEl>
                                        <p:attrNameLst>
                                          <p:attrName>style.visibility</p:attrName>
                                        </p:attrNameLst>
                                      </p:cBhvr>
                                      <p:to>
                                        <p:strVal val="visible"/>
                                      </p:to>
                                    </p:set>
                                    <p:animEffect transition="in" filter="wipe(left)">
                                      <p:cBhvr>
                                        <p:cTn id="37" dur="500"/>
                                        <p:tgtEl>
                                          <p:spTgt spid="2460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01" grpId="0" animBg="1"/>
      <p:bldP spid="24603" grpId="0" build="p" autoUpdateAnimBg="0"/>
      <p:bldP spid="24604" grpId="0" build="p" autoUpdateAnimBg="0"/>
      <p:bldP spid="24605" grpId="0" build="p" autoUpdateAnimBg="0"/>
      <p:bldP spid="24606" grpId="0" build="p" autoUpdateAnimBg="0"/>
      <p:bldP spid="24607" grpId="0" build="p"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Slide Number Placeholder 3"/>
          <p:cNvSpPr>
            <a:spLocks noGrp="1"/>
          </p:cNvSpPr>
          <p:nvPr>
            <p:ph type="sldNum" sz="quarter" idx="12"/>
          </p:nvPr>
        </p:nvSpPr>
        <p:spPr/>
        <p:txBody>
          <a:bodyPr/>
          <a:lstStyle/>
          <a:p>
            <a:fld id="{D58C1F4A-B3E1-164B-A8C3-D813867D4241}" type="slidenum">
              <a:rPr lang="en-US" altLang="zh-CN"/>
              <a:pPr/>
              <a:t>34</a:t>
            </a:fld>
            <a:endParaRPr lang="en-US" altLang="zh-CN"/>
          </a:p>
        </p:txBody>
      </p:sp>
      <p:sp>
        <p:nvSpPr>
          <p:cNvPr id="25602" name="Line 2"/>
          <p:cNvSpPr>
            <a:spLocks noChangeShapeType="1"/>
          </p:cNvSpPr>
          <p:nvPr/>
        </p:nvSpPr>
        <p:spPr bwMode="auto">
          <a:xfrm>
            <a:off x="2971800" y="838200"/>
            <a:ext cx="2286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5603" name="Line 3"/>
          <p:cNvSpPr>
            <a:spLocks noChangeShapeType="1"/>
          </p:cNvSpPr>
          <p:nvPr/>
        </p:nvSpPr>
        <p:spPr bwMode="auto">
          <a:xfrm>
            <a:off x="3962400" y="838200"/>
            <a:ext cx="0" cy="4572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5604" name="Line 4"/>
          <p:cNvSpPr>
            <a:spLocks noChangeShapeType="1"/>
          </p:cNvSpPr>
          <p:nvPr/>
        </p:nvSpPr>
        <p:spPr bwMode="auto">
          <a:xfrm>
            <a:off x="3657600" y="12954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5605" name="Line 5"/>
          <p:cNvSpPr>
            <a:spLocks noChangeShapeType="1"/>
          </p:cNvSpPr>
          <p:nvPr/>
        </p:nvSpPr>
        <p:spPr bwMode="auto">
          <a:xfrm>
            <a:off x="3657600" y="14478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5606" name="Line 6"/>
          <p:cNvSpPr>
            <a:spLocks noChangeShapeType="1"/>
          </p:cNvSpPr>
          <p:nvPr/>
        </p:nvSpPr>
        <p:spPr bwMode="auto">
          <a:xfrm>
            <a:off x="36576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5607" name="Line 7"/>
          <p:cNvSpPr>
            <a:spLocks noChangeShapeType="1"/>
          </p:cNvSpPr>
          <p:nvPr/>
        </p:nvSpPr>
        <p:spPr bwMode="auto">
          <a:xfrm flipH="1">
            <a:off x="2057400" y="1752600"/>
            <a:ext cx="16002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5608" name="Line 8"/>
          <p:cNvSpPr>
            <a:spLocks noChangeShapeType="1"/>
          </p:cNvSpPr>
          <p:nvPr/>
        </p:nvSpPr>
        <p:spPr bwMode="auto">
          <a:xfrm>
            <a:off x="2057400" y="685800"/>
            <a:ext cx="0" cy="2438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5609" name="Line 9"/>
          <p:cNvSpPr>
            <a:spLocks noChangeShapeType="1"/>
          </p:cNvSpPr>
          <p:nvPr/>
        </p:nvSpPr>
        <p:spPr bwMode="auto">
          <a:xfrm>
            <a:off x="42672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5610" name="Line 10"/>
          <p:cNvSpPr>
            <a:spLocks noChangeShapeType="1"/>
          </p:cNvSpPr>
          <p:nvPr/>
        </p:nvSpPr>
        <p:spPr bwMode="auto">
          <a:xfrm>
            <a:off x="4267200" y="1752600"/>
            <a:ext cx="9144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5611" name="Line 11"/>
          <p:cNvSpPr>
            <a:spLocks noChangeShapeType="1"/>
          </p:cNvSpPr>
          <p:nvPr/>
        </p:nvSpPr>
        <p:spPr bwMode="auto">
          <a:xfrm>
            <a:off x="4800600" y="22860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5612" name="Line 12"/>
          <p:cNvSpPr>
            <a:spLocks noChangeShapeType="1"/>
          </p:cNvSpPr>
          <p:nvPr/>
        </p:nvSpPr>
        <p:spPr bwMode="auto">
          <a:xfrm>
            <a:off x="4800600" y="25146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5613" name="Line 13"/>
          <p:cNvSpPr>
            <a:spLocks noChangeShapeType="1"/>
          </p:cNvSpPr>
          <p:nvPr/>
        </p:nvSpPr>
        <p:spPr bwMode="auto">
          <a:xfrm>
            <a:off x="5181600" y="1752600"/>
            <a:ext cx="0" cy="533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5614" name="Line 14"/>
          <p:cNvSpPr>
            <a:spLocks noChangeShapeType="1"/>
          </p:cNvSpPr>
          <p:nvPr/>
        </p:nvSpPr>
        <p:spPr bwMode="auto">
          <a:xfrm>
            <a:off x="5181600" y="2514600"/>
            <a:ext cx="0" cy="6096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5615" name="Oval 15"/>
          <p:cNvSpPr>
            <a:spLocks noChangeArrowheads="1"/>
          </p:cNvSpPr>
          <p:nvPr/>
        </p:nvSpPr>
        <p:spPr bwMode="auto">
          <a:xfrm>
            <a:off x="5105400" y="3048000"/>
            <a:ext cx="152400" cy="152400"/>
          </a:xfrm>
          <a:prstGeom prst="ellipse">
            <a:avLst/>
          </a:prstGeom>
          <a:solidFill>
            <a:srgbClr val="FFFFFF"/>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5616" name="Rectangle 16"/>
          <p:cNvSpPr>
            <a:spLocks noChangeArrowheads="1"/>
          </p:cNvSpPr>
          <p:nvPr/>
        </p:nvSpPr>
        <p:spPr bwMode="auto">
          <a:xfrm>
            <a:off x="5334000" y="2849563"/>
            <a:ext cx="862013" cy="579437"/>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V</a:t>
            </a:r>
            <a:r>
              <a:rPr lang="en-US" altLang="zh-CN" sz="3200" b="1" baseline="-25000"/>
              <a:t>DD</a:t>
            </a:r>
            <a:endParaRPr lang="en-US" altLang="zh-CN" b="1"/>
          </a:p>
        </p:txBody>
      </p:sp>
      <p:sp>
        <p:nvSpPr>
          <p:cNvPr id="25617" name="Rectangle 17"/>
          <p:cNvSpPr>
            <a:spLocks noChangeArrowheads="1"/>
          </p:cNvSpPr>
          <p:nvPr/>
        </p:nvSpPr>
        <p:spPr bwMode="auto">
          <a:xfrm>
            <a:off x="5899150" y="2225675"/>
            <a:ext cx="625475"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C</a:t>
            </a:r>
            <a:r>
              <a:rPr lang="en-US" altLang="zh-CN" sz="3200" b="1" baseline="-25000"/>
              <a:t>S</a:t>
            </a:r>
            <a:endParaRPr lang="en-US" altLang="zh-CN" b="1"/>
          </a:p>
        </p:txBody>
      </p:sp>
      <p:sp>
        <p:nvSpPr>
          <p:cNvPr id="25618" name="Oval 18"/>
          <p:cNvSpPr>
            <a:spLocks noChangeArrowheads="1"/>
          </p:cNvSpPr>
          <p:nvPr/>
        </p:nvSpPr>
        <p:spPr bwMode="auto">
          <a:xfrm>
            <a:off x="3886200" y="7620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5619" name="Oval 19"/>
          <p:cNvSpPr>
            <a:spLocks noChangeArrowheads="1"/>
          </p:cNvSpPr>
          <p:nvPr/>
        </p:nvSpPr>
        <p:spPr bwMode="auto">
          <a:xfrm>
            <a:off x="1981200" y="16764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5620" name="Rectangle 20"/>
          <p:cNvSpPr>
            <a:spLocks noChangeArrowheads="1"/>
          </p:cNvSpPr>
          <p:nvPr/>
        </p:nvSpPr>
        <p:spPr bwMode="auto">
          <a:xfrm>
            <a:off x="5124450" y="304800"/>
            <a:ext cx="800100"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字线</a:t>
            </a:r>
          </a:p>
        </p:txBody>
      </p:sp>
      <p:sp>
        <p:nvSpPr>
          <p:cNvPr id="25621" name="Rectangle 21"/>
          <p:cNvSpPr>
            <a:spLocks noChangeArrowheads="1"/>
          </p:cNvSpPr>
          <p:nvPr/>
        </p:nvSpPr>
        <p:spPr bwMode="auto">
          <a:xfrm>
            <a:off x="1392238" y="2408238"/>
            <a:ext cx="492125"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位</a:t>
            </a:r>
          </a:p>
          <a:p>
            <a:r>
              <a:rPr lang="zh-CN" altLang="en-US" b="1"/>
              <a:t>线</a:t>
            </a:r>
          </a:p>
        </p:txBody>
      </p:sp>
      <p:sp>
        <p:nvSpPr>
          <p:cNvPr id="25622" name="Rectangle 22"/>
          <p:cNvSpPr>
            <a:spLocks noChangeArrowheads="1"/>
          </p:cNvSpPr>
          <p:nvPr/>
        </p:nvSpPr>
        <p:spPr bwMode="auto">
          <a:xfrm>
            <a:off x="3811588" y="1752600"/>
            <a:ext cx="455612"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T</a:t>
            </a:r>
            <a:endParaRPr lang="en-US" altLang="zh-CN" b="1"/>
          </a:p>
        </p:txBody>
      </p:sp>
      <p:sp>
        <p:nvSpPr>
          <p:cNvPr id="25623" name="Rectangle 23"/>
          <p:cNvSpPr>
            <a:spLocks noChangeArrowheads="1"/>
          </p:cNvSpPr>
          <p:nvPr/>
        </p:nvSpPr>
        <p:spPr bwMode="auto">
          <a:xfrm>
            <a:off x="6110288" y="242888"/>
            <a:ext cx="2003425"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高，</a:t>
            </a:r>
            <a:r>
              <a:rPr lang="en-US" altLang="zh-CN" b="1"/>
              <a:t>T </a:t>
            </a:r>
            <a:r>
              <a:rPr lang="zh-CN" altLang="en-US" b="1"/>
              <a:t>导通，</a:t>
            </a:r>
          </a:p>
          <a:p>
            <a:r>
              <a:rPr lang="zh-CN" altLang="en-US" b="1"/>
              <a:t>低，</a:t>
            </a:r>
            <a:r>
              <a:rPr lang="en-US" altLang="zh-CN" b="1"/>
              <a:t>T </a:t>
            </a:r>
            <a:r>
              <a:rPr lang="zh-CN" altLang="en-US" b="1"/>
              <a:t>截止。</a:t>
            </a:r>
          </a:p>
        </p:txBody>
      </p:sp>
      <p:sp>
        <p:nvSpPr>
          <p:cNvPr id="25624" name="Rectangle 24"/>
          <p:cNvSpPr>
            <a:spLocks noChangeArrowheads="1"/>
          </p:cNvSpPr>
          <p:nvPr/>
        </p:nvSpPr>
        <p:spPr bwMode="auto">
          <a:xfrm>
            <a:off x="1828800" y="3200400"/>
            <a:ext cx="492125"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solidFill>
                  <a:srgbClr val="FF0000"/>
                </a:solidFill>
              </a:rPr>
              <a:t>高</a:t>
            </a:r>
            <a:endParaRPr lang="zh-CN" altLang="en-US" b="1"/>
          </a:p>
        </p:txBody>
      </p:sp>
      <p:sp>
        <p:nvSpPr>
          <p:cNvPr id="25625" name="Rectangle 25"/>
          <p:cNvSpPr>
            <a:spLocks noChangeArrowheads="1"/>
          </p:cNvSpPr>
          <p:nvPr/>
        </p:nvSpPr>
        <p:spPr bwMode="auto">
          <a:xfrm>
            <a:off x="165100" y="4114800"/>
            <a:ext cx="37211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r>
              <a:rPr lang="zh-CN" altLang="en-US" b="1"/>
              <a:t>写 </a:t>
            </a:r>
            <a:r>
              <a:rPr lang="en-US" altLang="zh-CN" b="1"/>
              <a:t>0 </a:t>
            </a:r>
            <a:r>
              <a:rPr lang="zh-CN" altLang="en-US" b="1"/>
              <a:t>：使位线为高电平，</a:t>
            </a:r>
          </a:p>
        </p:txBody>
      </p:sp>
      <p:sp>
        <p:nvSpPr>
          <p:cNvPr id="25626" name="Rectangle 26"/>
          <p:cNvSpPr>
            <a:spLocks noChangeArrowheads="1"/>
          </p:cNvSpPr>
          <p:nvPr/>
        </p:nvSpPr>
        <p:spPr bwMode="auto">
          <a:xfrm>
            <a:off x="3657600" y="4114800"/>
            <a:ext cx="51562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若</a:t>
            </a:r>
            <a:r>
              <a:rPr lang="en-US" altLang="zh-CN" b="1"/>
              <a:t>C</a:t>
            </a:r>
            <a:r>
              <a:rPr lang="en-US" altLang="zh-CN" b="1" baseline="-25000"/>
              <a:t>S </a:t>
            </a:r>
            <a:r>
              <a:rPr lang="zh-CN" altLang="en-US" b="1"/>
              <a:t>上有电荷，则 </a:t>
            </a:r>
            <a:r>
              <a:rPr lang="en-US" altLang="zh-CN" b="1"/>
              <a:t>C</a:t>
            </a:r>
            <a:r>
              <a:rPr lang="en-US" altLang="zh-CN" b="1" baseline="-25000"/>
              <a:t>S </a:t>
            </a:r>
            <a:r>
              <a:rPr lang="zh-CN" altLang="en-US" b="1"/>
              <a:t>通过 </a:t>
            </a:r>
            <a:r>
              <a:rPr lang="en-US" altLang="zh-CN" b="1"/>
              <a:t>T </a:t>
            </a:r>
            <a:r>
              <a:rPr lang="zh-CN" altLang="en-US" b="1"/>
              <a:t>放电； </a:t>
            </a:r>
          </a:p>
        </p:txBody>
      </p:sp>
      <p:sp>
        <p:nvSpPr>
          <p:cNvPr id="25627" name="Rectangle 27"/>
          <p:cNvSpPr>
            <a:spLocks noChangeArrowheads="1"/>
          </p:cNvSpPr>
          <p:nvPr/>
        </p:nvSpPr>
        <p:spPr bwMode="auto">
          <a:xfrm>
            <a:off x="3651250" y="5197475"/>
            <a:ext cx="5340350" cy="822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l"/>
            <a:r>
              <a:rPr lang="zh-CN" altLang="en-US" b="1">
                <a:solidFill>
                  <a:srgbClr val="3333FF"/>
                </a:solidFill>
              </a:rPr>
              <a:t>若</a:t>
            </a:r>
            <a:r>
              <a:rPr lang="en-US" altLang="zh-CN" b="1">
                <a:solidFill>
                  <a:srgbClr val="3333FF"/>
                </a:solidFill>
              </a:rPr>
              <a:t>C</a:t>
            </a:r>
            <a:r>
              <a:rPr lang="en-US" altLang="zh-CN" b="1" baseline="-25000">
                <a:solidFill>
                  <a:srgbClr val="3333FF"/>
                </a:solidFill>
              </a:rPr>
              <a:t>S </a:t>
            </a:r>
            <a:r>
              <a:rPr lang="zh-CN" altLang="en-US" b="1">
                <a:solidFill>
                  <a:srgbClr val="3333FF"/>
                </a:solidFill>
              </a:rPr>
              <a:t>上无电荷，则 </a:t>
            </a:r>
            <a:r>
              <a:rPr lang="en-US" altLang="zh-CN" b="1">
                <a:solidFill>
                  <a:srgbClr val="3333FF"/>
                </a:solidFill>
              </a:rPr>
              <a:t>C</a:t>
            </a:r>
            <a:r>
              <a:rPr lang="en-US" altLang="zh-CN" b="1" baseline="-25000">
                <a:solidFill>
                  <a:srgbClr val="3333FF"/>
                </a:solidFill>
              </a:rPr>
              <a:t>S</a:t>
            </a:r>
            <a:r>
              <a:rPr lang="en-US" altLang="zh-CN" b="1" baseline="-25000"/>
              <a:t> </a:t>
            </a:r>
            <a:r>
              <a:rPr lang="zh-CN" altLang="en-US" b="1">
                <a:solidFill>
                  <a:srgbClr val="3333FF"/>
                </a:solidFill>
              </a:rPr>
              <a:t>无充放电动作，</a:t>
            </a:r>
          </a:p>
          <a:p>
            <a:pPr algn="l"/>
            <a:r>
              <a:rPr lang="zh-CN" altLang="en-US" b="1">
                <a:solidFill>
                  <a:srgbClr val="3333FF"/>
                </a:solidFill>
              </a:rPr>
              <a:t>  保持原记忆的 </a:t>
            </a:r>
            <a:r>
              <a:rPr lang="en-US" altLang="zh-CN" b="1">
                <a:solidFill>
                  <a:srgbClr val="3333FF"/>
                </a:solidFill>
              </a:rPr>
              <a:t>0 </a:t>
            </a:r>
            <a:r>
              <a:rPr lang="zh-CN" altLang="en-US" b="1">
                <a:solidFill>
                  <a:srgbClr val="3333FF"/>
                </a:solidFill>
              </a:rPr>
              <a:t>信号不变。</a:t>
            </a:r>
            <a:endParaRPr lang="zh-CN" altLang="en-US" b="1"/>
          </a:p>
        </p:txBody>
      </p:sp>
      <p:sp>
        <p:nvSpPr>
          <p:cNvPr id="25628" name="Rectangle 28"/>
          <p:cNvSpPr>
            <a:spLocks noChangeArrowheads="1"/>
          </p:cNvSpPr>
          <p:nvPr/>
        </p:nvSpPr>
        <p:spPr bwMode="auto">
          <a:xfrm>
            <a:off x="3819525" y="4648200"/>
            <a:ext cx="41052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把 </a:t>
            </a:r>
            <a:r>
              <a:rPr lang="en-US" altLang="zh-CN" b="1"/>
              <a:t>0 </a:t>
            </a:r>
            <a:r>
              <a:rPr lang="zh-CN" altLang="en-US" b="1"/>
              <a:t>信号写入了电容 </a:t>
            </a:r>
            <a:r>
              <a:rPr lang="en-US" altLang="zh-CN" b="1"/>
              <a:t>C</a:t>
            </a:r>
            <a:r>
              <a:rPr lang="en-US" altLang="zh-CN" b="1" baseline="-25000"/>
              <a:t>S </a:t>
            </a:r>
            <a:r>
              <a:rPr lang="zh-CN" altLang="en-US" b="1"/>
              <a:t>中。 </a:t>
            </a:r>
          </a:p>
        </p:txBody>
      </p:sp>
      <p:sp>
        <p:nvSpPr>
          <p:cNvPr id="30" name="TextBox 29"/>
          <p:cNvSpPr txBox="1"/>
          <p:nvPr/>
        </p:nvSpPr>
        <p:spPr>
          <a:xfrm>
            <a:off x="7245231" y="1674813"/>
            <a:ext cx="1620957" cy="523220"/>
          </a:xfrm>
          <a:prstGeom prst="rect">
            <a:avLst/>
          </a:prstGeom>
          <a:noFill/>
        </p:spPr>
        <p:txBody>
          <a:bodyPr wrap="none" rtlCol="0">
            <a:spAutoFit/>
          </a:bodyPr>
          <a:lstStyle/>
          <a:p>
            <a:r>
              <a:rPr lang="zh-CN" altLang="en-US" sz="2800"/>
              <a:t>写入过程</a:t>
            </a:r>
            <a:endParaRPr lang="en-US" sz="2800" dirty="0"/>
          </a:p>
        </p:txBody>
      </p:sp>
    </p:spTree>
    <p:extLst>
      <p:ext uri="{BB962C8B-B14F-4D97-AF65-F5344CB8AC3E}">
        <p14:creationId xmlns:p14="http://schemas.microsoft.com/office/powerpoint/2010/main" val="340455765"/>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lide Number Placeholder 3"/>
          <p:cNvSpPr>
            <a:spLocks noGrp="1"/>
          </p:cNvSpPr>
          <p:nvPr>
            <p:ph type="sldNum" sz="quarter" idx="12"/>
          </p:nvPr>
        </p:nvSpPr>
        <p:spPr/>
        <p:txBody>
          <a:bodyPr/>
          <a:lstStyle/>
          <a:p>
            <a:fld id="{172DA7B0-F4E7-D14D-B654-EF8EDA359C9E}" type="slidenum">
              <a:rPr lang="en-US" altLang="zh-CN"/>
              <a:pPr/>
              <a:t>35</a:t>
            </a:fld>
            <a:endParaRPr lang="en-US" altLang="zh-CN"/>
          </a:p>
        </p:txBody>
      </p:sp>
      <p:sp>
        <p:nvSpPr>
          <p:cNvPr id="26626" name="Rectangle 2"/>
          <p:cNvSpPr>
            <a:spLocks noChangeArrowheads="1"/>
          </p:cNvSpPr>
          <p:nvPr/>
        </p:nvSpPr>
        <p:spPr bwMode="auto">
          <a:xfrm>
            <a:off x="4897438" y="2454275"/>
            <a:ext cx="647700"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solidFill>
                  <a:srgbClr val="FF0000"/>
                </a:solidFill>
              </a:rPr>
              <a:t>++</a:t>
            </a:r>
            <a:endParaRPr lang="en-US" altLang="zh-CN" b="1"/>
          </a:p>
        </p:txBody>
      </p:sp>
      <p:sp>
        <p:nvSpPr>
          <p:cNvPr id="26627" name="Rectangle 3"/>
          <p:cNvSpPr>
            <a:spLocks noChangeArrowheads="1"/>
          </p:cNvSpPr>
          <p:nvPr/>
        </p:nvSpPr>
        <p:spPr bwMode="auto">
          <a:xfrm>
            <a:off x="4930775" y="1768475"/>
            <a:ext cx="555625"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solidFill>
                  <a:srgbClr val="FF0000"/>
                </a:solidFill>
              </a:rPr>
              <a:t>- -</a:t>
            </a:r>
            <a:endParaRPr lang="en-US" altLang="zh-CN" b="1"/>
          </a:p>
        </p:txBody>
      </p:sp>
      <p:sp>
        <p:nvSpPr>
          <p:cNvPr id="26628" name="Line 4"/>
          <p:cNvSpPr>
            <a:spLocks noChangeShapeType="1"/>
          </p:cNvSpPr>
          <p:nvPr/>
        </p:nvSpPr>
        <p:spPr bwMode="auto">
          <a:xfrm>
            <a:off x="2971800" y="838200"/>
            <a:ext cx="2286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29" name="Line 5"/>
          <p:cNvSpPr>
            <a:spLocks noChangeShapeType="1"/>
          </p:cNvSpPr>
          <p:nvPr/>
        </p:nvSpPr>
        <p:spPr bwMode="auto">
          <a:xfrm>
            <a:off x="3962400" y="838200"/>
            <a:ext cx="0" cy="4572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30" name="Line 6"/>
          <p:cNvSpPr>
            <a:spLocks noChangeShapeType="1"/>
          </p:cNvSpPr>
          <p:nvPr/>
        </p:nvSpPr>
        <p:spPr bwMode="auto">
          <a:xfrm>
            <a:off x="3657600" y="12954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31" name="Line 7"/>
          <p:cNvSpPr>
            <a:spLocks noChangeShapeType="1"/>
          </p:cNvSpPr>
          <p:nvPr/>
        </p:nvSpPr>
        <p:spPr bwMode="auto">
          <a:xfrm>
            <a:off x="3657600" y="1447800"/>
            <a:ext cx="6096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32" name="Line 8"/>
          <p:cNvSpPr>
            <a:spLocks noChangeShapeType="1"/>
          </p:cNvSpPr>
          <p:nvPr/>
        </p:nvSpPr>
        <p:spPr bwMode="auto">
          <a:xfrm>
            <a:off x="36576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33" name="Line 9"/>
          <p:cNvSpPr>
            <a:spLocks noChangeShapeType="1"/>
          </p:cNvSpPr>
          <p:nvPr/>
        </p:nvSpPr>
        <p:spPr bwMode="auto">
          <a:xfrm flipH="1">
            <a:off x="2057400" y="1752600"/>
            <a:ext cx="16002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34" name="Line 10"/>
          <p:cNvSpPr>
            <a:spLocks noChangeShapeType="1"/>
          </p:cNvSpPr>
          <p:nvPr/>
        </p:nvSpPr>
        <p:spPr bwMode="auto">
          <a:xfrm>
            <a:off x="2057400" y="685800"/>
            <a:ext cx="0" cy="2438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35" name="Line 11"/>
          <p:cNvSpPr>
            <a:spLocks noChangeShapeType="1"/>
          </p:cNvSpPr>
          <p:nvPr/>
        </p:nvSpPr>
        <p:spPr bwMode="auto">
          <a:xfrm>
            <a:off x="4267200" y="1447800"/>
            <a:ext cx="0" cy="304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36" name="Line 12"/>
          <p:cNvSpPr>
            <a:spLocks noChangeShapeType="1"/>
          </p:cNvSpPr>
          <p:nvPr/>
        </p:nvSpPr>
        <p:spPr bwMode="auto">
          <a:xfrm>
            <a:off x="4267200" y="1752600"/>
            <a:ext cx="9144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37" name="Line 13"/>
          <p:cNvSpPr>
            <a:spLocks noChangeShapeType="1"/>
          </p:cNvSpPr>
          <p:nvPr/>
        </p:nvSpPr>
        <p:spPr bwMode="auto">
          <a:xfrm>
            <a:off x="4800600" y="22860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38" name="Line 14"/>
          <p:cNvSpPr>
            <a:spLocks noChangeShapeType="1"/>
          </p:cNvSpPr>
          <p:nvPr/>
        </p:nvSpPr>
        <p:spPr bwMode="auto">
          <a:xfrm>
            <a:off x="4800600" y="25146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39" name="Line 15"/>
          <p:cNvSpPr>
            <a:spLocks noChangeShapeType="1"/>
          </p:cNvSpPr>
          <p:nvPr/>
        </p:nvSpPr>
        <p:spPr bwMode="auto">
          <a:xfrm>
            <a:off x="5181600" y="1752600"/>
            <a:ext cx="0" cy="533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40" name="Line 16"/>
          <p:cNvSpPr>
            <a:spLocks noChangeShapeType="1"/>
          </p:cNvSpPr>
          <p:nvPr/>
        </p:nvSpPr>
        <p:spPr bwMode="auto">
          <a:xfrm>
            <a:off x="5181600" y="2514600"/>
            <a:ext cx="0" cy="6096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41" name="Oval 17"/>
          <p:cNvSpPr>
            <a:spLocks noChangeArrowheads="1"/>
          </p:cNvSpPr>
          <p:nvPr/>
        </p:nvSpPr>
        <p:spPr bwMode="auto">
          <a:xfrm>
            <a:off x="5105400" y="3048000"/>
            <a:ext cx="152400" cy="152400"/>
          </a:xfrm>
          <a:prstGeom prst="ellipse">
            <a:avLst/>
          </a:prstGeom>
          <a:solidFill>
            <a:srgbClr val="FFFFFF"/>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42" name="Rectangle 18"/>
          <p:cNvSpPr>
            <a:spLocks noChangeArrowheads="1"/>
          </p:cNvSpPr>
          <p:nvPr/>
        </p:nvSpPr>
        <p:spPr bwMode="auto">
          <a:xfrm>
            <a:off x="5462588" y="2849563"/>
            <a:ext cx="862012" cy="579437"/>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V</a:t>
            </a:r>
            <a:r>
              <a:rPr lang="en-US" altLang="zh-CN" sz="3200" b="1" baseline="-25000"/>
              <a:t>DD</a:t>
            </a:r>
            <a:endParaRPr lang="en-US" altLang="zh-CN" b="1"/>
          </a:p>
        </p:txBody>
      </p:sp>
      <p:sp>
        <p:nvSpPr>
          <p:cNvPr id="26643" name="Rectangle 19"/>
          <p:cNvSpPr>
            <a:spLocks noChangeArrowheads="1"/>
          </p:cNvSpPr>
          <p:nvPr/>
        </p:nvSpPr>
        <p:spPr bwMode="auto">
          <a:xfrm>
            <a:off x="5899150" y="2225675"/>
            <a:ext cx="625475"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C</a:t>
            </a:r>
            <a:r>
              <a:rPr lang="en-US" altLang="zh-CN" sz="3200" b="1" baseline="-25000"/>
              <a:t>S</a:t>
            </a:r>
            <a:endParaRPr lang="en-US" altLang="zh-CN" b="1"/>
          </a:p>
        </p:txBody>
      </p:sp>
      <p:sp>
        <p:nvSpPr>
          <p:cNvPr id="26644" name="Oval 20"/>
          <p:cNvSpPr>
            <a:spLocks noChangeArrowheads="1"/>
          </p:cNvSpPr>
          <p:nvPr/>
        </p:nvSpPr>
        <p:spPr bwMode="auto">
          <a:xfrm>
            <a:off x="3886200" y="7620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45" name="Oval 21"/>
          <p:cNvSpPr>
            <a:spLocks noChangeArrowheads="1"/>
          </p:cNvSpPr>
          <p:nvPr/>
        </p:nvSpPr>
        <p:spPr bwMode="auto">
          <a:xfrm>
            <a:off x="1981200" y="1676400"/>
            <a:ext cx="152400" cy="152400"/>
          </a:xfrm>
          <a:prstGeom prst="ellipse">
            <a:avLst/>
          </a:prstGeom>
          <a:solidFill>
            <a:schemeClr val="tx1"/>
          </a:solidFill>
          <a:ln w="2857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46" name="Rectangle 22"/>
          <p:cNvSpPr>
            <a:spLocks noChangeArrowheads="1"/>
          </p:cNvSpPr>
          <p:nvPr/>
        </p:nvSpPr>
        <p:spPr bwMode="auto">
          <a:xfrm>
            <a:off x="5124450" y="304800"/>
            <a:ext cx="800100"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字线</a:t>
            </a:r>
          </a:p>
        </p:txBody>
      </p:sp>
      <p:sp>
        <p:nvSpPr>
          <p:cNvPr id="26647" name="Rectangle 23"/>
          <p:cNvSpPr>
            <a:spLocks noChangeArrowheads="1"/>
          </p:cNvSpPr>
          <p:nvPr/>
        </p:nvSpPr>
        <p:spPr bwMode="auto">
          <a:xfrm>
            <a:off x="1392238" y="2408238"/>
            <a:ext cx="492125"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位</a:t>
            </a:r>
          </a:p>
          <a:p>
            <a:r>
              <a:rPr lang="zh-CN" altLang="en-US" b="1"/>
              <a:t>线</a:t>
            </a:r>
          </a:p>
        </p:txBody>
      </p:sp>
      <p:sp>
        <p:nvSpPr>
          <p:cNvPr id="26648" name="Rectangle 24"/>
          <p:cNvSpPr>
            <a:spLocks noChangeArrowheads="1"/>
          </p:cNvSpPr>
          <p:nvPr/>
        </p:nvSpPr>
        <p:spPr bwMode="auto">
          <a:xfrm>
            <a:off x="3657600" y="1752600"/>
            <a:ext cx="455613" cy="579438"/>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sz="3200" b="1"/>
              <a:t>T</a:t>
            </a:r>
            <a:endParaRPr lang="en-US" altLang="zh-CN" b="1"/>
          </a:p>
        </p:txBody>
      </p:sp>
      <p:sp>
        <p:nvSpPr>
          <p:cNvPr id="26649" name="Rectangle 25"/>
          <p:cNvSpPr>
            <a:spLocks noChangeArrowheads="1"/>
          </p:cNvSpPr>
          <p:nvPr/>
        </p:nvSpPr>
        <p:spPr bwMode="auto">
          <a:xfrm>
            <a:off x="1295400" y="6019800"/>
            <a:ext cx="7696200"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lgn="l"/>
            <a:r>
              <a:rPr lang="zh-CN" altLang="en-US" b="1">
                <a:solidFill>
                  <a:srgbClr val="FF0000"/>
                </a:solidFill>
              </a:rPr>
              <a:t>接在位线上的读出放大器会感知这种变化，读出为 </a:t>
            </a:r>
            <a:r>
              <a:rPr lang="en-US" altLang="zh-CN" b="1">
                <a:solidFill>
                  <a:srgbClr val="FF0000"/>
                </a:solidFill>
              </a:rPr>
              <a:t>1</a:t>
            </a:r>
            <a:r>
              <a:rPr lang="zh-CN" altLang="en-US" b="1">
                <a:solidFill>
                  <a:srgbClr val="FF0000"/>
                </a:solidFill>
              </a:rPr>
              <a:t>。 </a:t>
            </a:r>
          </a:p>
        </p:txBody>
      </p:sp>
      <p:sp>
        <p:nvSpPr>
          <p:cNvPr id="26650" name="Rectangle 26"/>
          <p:cNvSpPr>
            <a:spLocks noChangeArrowheads="1"/>
          </p:cNvSpPr>
          <p:nvPr/>
        </p:nvSpPr>
        <p:spPr bwMode="auto">
          <a:xfrm>
            <a:off x="6110288" y="425450"/>
            <a:ext cx="2003425"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solidFill>
                  <a:srgbClr val="FF0000"/>
                </a:solidFill>
              </a:rPr>
              <a:t>高，</a:t>
            </a:r>
            <a:r>
              <a:rPr lang="en-US" altLang="zh-CN" b="1">
                <a:solidFill>
                  <a:srgbClr val="FF0000"/>
                </a:solidFill>
              </a:rPr>
              <a:t>T </a:t>
            </a:r>
            <a:r>
              <a:rPr lang="zh-CN" altLang="en-US" b="1">
                <a:solidFill>
                  <a:srgbClr val="FF0000"/>
                </a:solidFill>
              </a:rPr>
              <a:t>导通，</a:t>
            </a:r>
            <a:endParaRPr lang="zh-CN" altLang="en-US" b="1"/>
          </a:p>
        </p:txBody>
      </p:sp>
      <p:sp>
        <p:nvSpPr>
          <p:cNvPr id="26651" name="AutoShape 27"/>
          <p:cNvSpPr>
            <a:spLocks noChangeArrowheads="1"/>
          </p:cNvSpPr>
          <p:nvPr/>
        </p:nvSpPr>
        <p:spPr bwMode="auto">
          <a:xfrm rot="5400000">
            <a:off x="3962400" y="2057400"/>
            <a:ext cx="1066800" cy="914400"/>
          </a:xfrm>
          <a:custGeom>
            <a:avLst/>
            <a:gdLst>
              <a:gd name="G0" fmla="+- 17865 0 0"/>
              <a:gd name="G1" fmla="+- 4724 0 0"/>
              <a:gd name="G2" fmla="+- 12158 0 4724"/>
              <a:gd name="G3" fmla="+- G2 0 4724"/>
              <a:gd name="G4" fmla="*/ G3 32768 32059"/>
              <a:gd name="G5" fmla="*/ G4 1 2"/>
              <a:gd name="G6" fmla="+- 21600 0 17865"/>
              <a:gd name="G7" fmla="*/ G6 4724 6079"/>
              <a:gd name="G8" fmla="+- G7 17865 0"/>
              <a:gd name="T0" fmla="*/ 17865 w 21600"/>
              <a:gd name="T1" fmla="*/ 0 h 21600"/>
              <a:gd name="T2" fmla="*/ 17865 w 21600"/>
              <a:gd name="T3" fmla="*/ 12158 h 21600"/>
              <a:gd name="T4" fmla="*/ 1385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7865" y="0"/>
                </a:lnTo>
                <a:lnTo>
                  <a:pt x="17865" y="4724"/>
                </a:lnTo>
                <a:lnTo>
                  <a:pt x="12427" y="4724"/>
                </a:lnTo>
                <a:cubicBezTo>
                  <a:pt x="5564" y="4724"/>
                  <a:pt x="0" y="8052"/>
                  <a:pt x="0" y="12158"/>
                </a:cubicBezTo>
                <a:lnTo>
                  <a:pt x="0" y="21600"/>
                </a:lnTo>
                <a:lnTo>
                  <a:pt x="2770" y="21600"/>
                </a:lnTo>
                <a:lnTo>
                  <a:pt x="2770" y="12158"/>
                </a:lnTo>
                <a:cubicBezTo>
                  <a:pt x="2770" y="9549"/>
                  <a:pt x="7094" y="7434"/>
                  <a:pt x="12427" y="7434"/>
                </a:cubicBezTo>
                <a:lnTo>
                  <a:pt x="17865" y="7434"/>
                </a:lnTo>
                <a:lnTo>
                  <a:pt x="17865" y="12158"/>
                </a:lnTo>
                <a:close/>
              </a:path>
            </a:pathLst>
          </a:custGeom>
          <a:solidFill>
            <a:srgbClr val="3333FF"/>
          </a:solidFill>
          <a:ln w="2857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6652" name="Rectangle 28"/>
          <p:cNvSpPr>
            <a:spLocks noChangeArrowheads="1"/>
          </p:cNvSpPr>
          <p:nvPr/>
        </p:nvSpPr>
        <p:spPr bwMode="auto">
          <a:xfrm>
            <a:off x="1793875" y="3124200"/>
            <a:ext cx="492125"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solidFill>
                  <a:srgbClr val="FF0000"/>
                </a:solidFill>
              </a:rPr>
              <a:t>高</a:t>
            </a:r>
            <a:endParaRPr lang="zh-CN" altLang="en-US" b="1"/>
          </a:p>
        </p:txBody>
      </p:sp>
      <p:sp>
        <p:nvSpPr>
          <p:cNvPr id="26653" name="Rectangle 29"/>
          <p:cNvSpPr>
            <a:spLocks noChangeArrowheads="1"/>
          </p:cNvSpPr>
          <p:nvPr/>
        </p:nvSpPr>
        <p:spPr bwMode="auto">
          <a:xfrm>
            <a:off x="76200" y="4114800"/>
            <a:ext cx="90868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t>读操作： 首先使位线充电至高电平，当字线来高电平后，</a:t>
            </a:r>
            <a:r>
              <a:rPr lang="en-US" altLang="zh-CN" b="1"/>
              <a:t>T</a:t>
            </a:r>
            <a:r>
              <a:rPr lang="zh-CN" altLang="en-US" b="1"/>
              <a:t>导通，</a:t>
            </a:r>
          </a:p>
        </p:txBody>
      </p:sp>
      <p:sp>
        <p:nvSpPr>
          <p:cNvPr id="26654" name="Rectangle 30"/>
          <p:cNvSpPr>
            <a:spLocks noChangeArrowheads="1"/>
          </p:cNvSpPr>
          <p:nvPr/>
        </p:nvSpPr>
        <p:spPr bwMode="auto">
          <a:xfrm>
            <a:off x="2895600" y="3581400"/>
            <a:ext cx="492125"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solidFill>
                  <a:srgbClr val="3333FF"/>
                </a:solidFill>
              </a:rPr>
              <a:t>低</a:t>
            </a:r>
            <a:endParaRPr lang="zh-CN" altLang="en-US" b="1"/>
          </a:p>
        </p:txBody>
      </p:sp>
      <p:sp>
        <p:nvSpPr>
          <p:cNvPr id="26655" name="Line 31"/>
          <p:cNvSpPr>
            <a:spLocks noChangeShapeType="1"/>
          </p:cNvSpPr>
          <p:nvPr/>
        </p:nvSpPr>
        <p:spPr bwMode="auto">
          <a:xfrm>
            <a:off x="1752600" y="3200400"/>
            <a:ext cx="685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56" name="Line 32"/>
          <p:cNvSpPr>
            <a:spLocks noChangeShapeType="1"/>
          </p:cNvSpPr>
          <p:nvPr/>
        </p:nvSpPr>
        <p:spPr bwMode="auto">
          <a:xfrm>
            <a:off x="2438400" y="3200400"/>
            <a:ext cx="381000" cy="8382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57" name="Line 33"/>
          <p:cNvSpPr>
            <a:spLocks noChangeShapeType="1"/>
          </p:cNvSpPr>
          <p:nvPr/>
        </p:nvSpPr>
        <p:spPr bwMode="auto">
          <a:xfrm>
            <a:off x="2819400" y="4038600"/>
            <a:ext cx="762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6658" name="Rectangle 34"/>
          <p:cNvSpPr>
            <a:spLocks noChangeArrowheads="1"/>
          </p:cNvSpPr>
          <p:nvPr/>
        </p:nvSpPr>
        <p:spPr bwMode="auto">
          <a:xfrm>
            <a:off x="1049338" y="4648200"/>
            <a:ext cx="75342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en-US" altLang="zh-CN" b="1">
                <a:solidFill>
                  <a:srgbClr val="FF0000"/>
                </a:solidFill>
                <a:sym typeface="Monotype Sorts" charset="2"/>
              </a:rPr>
              <a:t>1.  </a:t>
            </a:r>
            <a:r>
              <a:rPr lang="zh-CN" altLang="en-US" b="1"/>
              <a:t>若 </a:t>
            </a:r>
            <a:r>
              <a:rPr lang="en-US" altLang="zh-CN" b="1"/>
              <a:t>C</a:t>
            </a:r>
            <a:r>
              <a:rPr lang="en-US" altLang="zh-CN" b="1" baseline="-25000"/>
              <a:t>S </a:t>
            </a:r>
            <a:r>
              <a:rPr lang="zh-CN" altLang="en-US" b="1"/>
              <a:t>上无电荷，则位线上无电位变化 ，读出为 </a:t>
            </a:r>
            <a:r>
              <a:rPr lang="en-US" altLang="zh-CN" b="1"/>
              <a:t>0 </a:t>
            </a:r>
            <a:r>
              <a:rPr lang="zh-CN" altLang="en-US" b="1"/>
              <a:t>；</a:t>
            </a:r>
            <a:endParaRPr lang="zh-CN" altLang="en-US" b="1">
              <a:solidFill>
                <a:srgbClr val="FF0000"/>
              </a:solidFill>
            </a:endParaRPr>
          </a:p>
        </p:txBody>
      </p:sp>
      <p:sp>
        <p:nvSpPr>
          <p:cNvPr id="26659" name="Rectangle 35"/>
          <p:cNvSpPr>
            <a:spLocks noChangeArrowheads="1"/>
          </p:cNvSpPr>
          <p:nvPr/>
        </p:nvSpPr>
        <p:spPr bwMode="auto">
          <a:xfrm>
            <a:off x="914400" y="5105400"/>
            <a:ext cx="31242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r>
              <a:rPr lang="en-US" altLang="zh-CN" b="1">
                <a:solidFill>
                  <a:srgbClr val="FF0000"/>
                </a:solidFill>
                <a:sym typeface="Monotype Sorts" charset="2"/>
              </a:rPr>
              <a:t>2.</a:t>
            </a:r>
            <a:r>
              <a:rPr lang="en-US" altLang="zh-CN" b="1">
                <a:solidFill>
                  <a:srgbClr val="FF0000"/>
                </a:solidFill>
              </a:rPr>
              <a:t>  </a:t>
            </a:r>
            <a:r>
              <a:rPr lang="zh-CN" altLang="en-US" b="1">
                <a:solidFill>
                  <a:srgbClr val="3333FF"/>
                </a:solidFill>
              </a:rPr>
              <a:t>若 </a:t>
            </a:r>
            <a:r>
              <a:rPr lang="en-US" altLang="zh-CN" b="1">
                <a:solidFill>
                  <a:srgbClr val="3333FF"/>
                </a:solidFill>
              </a:rPr>
              <a:t>C</a:t>
            </a:r>
            <a:r>
              <a:rPr lang="en-US" altLang="zh-CN" b="1" baseline="-25000">
                <a:solidFill>
                  <a:srgbClr val="3333FF"/>
                </a:solidFill>
              </a:rPr>
              <a:t>S </a:t>
            </a:r>
            <a:r>
              <a:rPr lang="zh-CN" altLang="en-US" b="1">
                <a:solidFill>
                  <a:srgbClr val="3333FF"/>
                </a:solidFill>
              </a:rPr>
              <a:t>上有电荷，</a:t>
            </a:r>
            <a:endParaRPr lang="zh-CN" altLang="en-US" b="1">
              <a:solidFill>
                <a:srgbClr val="FF0000"/>
              </a:solidFill>
            </a:endParaRPr>
          </a:p>
        </p:txBody>
      </p:sp>
      <p:sp>
        <p:nvSpPr>
          <p:cNvPr id="26660" name="Rectangle 36"/>
          <p:cNvSpPr>
            <a:spLocks noChangeArrowheads="1"/>
          </p:cNvSpPr>
          <p:nvPr/>
        </p:nvSpPr>
        <p:spPr bwMode="auto">
          <a:xfrm>
            <a:off x="3819525" y="5486400"/>
            <a:ext cx="35544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solidFill>
                  <a:srgbClr val="3333FF"/>
                </a:solidFill>
              </a:rPr>
              <a:t>并使位线电位由高变低，</a:t>
            </a:r>
            <a:endParaRPr lang="zh-CN" altLang="en-US" b="1">
              <a:solidFill>
                <a:srgbClr val="FF0000"/>
              </a:solidFill>
            </a:endParaRPr>
          </a:p>
        </p:txBody>
      </p:sp>
      <p:sp>
        <p:nvSpPr>
          <p:cNvPr id="26661" name="Rectangle 37"/>
          <p:cNvSpPr>
            <a:spLocks noChangeArrowheads="1"/>
          </p:cNvSpPr>
          <p:nvPr/>
        </p:nvSpPr>
        <p:spPr bwMode="auto">
          <a:xfrm>
            <a:off x="5638800" y="5067300"/>
            <a:ext cx="171608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r>
              <a:rPr lang="zh-CN" altLang="en-US" b="1">
                <a:solidFill>
                  <a:srgbClr val="3333FF"/>
                </a:solidFill>
              </a:rPr>
              <a:t>则会放电，</a:t>
            </a:r>
            <a:endParaRPr lang="zh-CN" altLang="en-US" b="1">
              <a:solidFill>
                <a:srgbClr val="FF0000"/>
              </a:solidFill>
            </a:endParaRPr>
          </a:p>
        </p:txBody>
      </p:sp>
      <p:sp>
        <p:nvSpPr>
          <p:cNvPr id="39" name="TextBox 38"/>
          <p:cNvSpPr txBox="1"/>
          <p:nvPr/>
        </p:nvSpPr>
        <p:spPr>
          <a:xfrm>
            <a:off x="7245231" y="1674813"/>
            <a:ext cx="1620957" cy="523220"/>
          </a:xfrm>
          <a:prstGeom prst="rect">
            <a:avLst/>
          </a:prstGeom>
          <a:noFill/>
        </p:spPr>
        <p:txBody>
          <a:bodyPr wrap="none" rtlCol="0">
            <a:spAutoFit/>
          </a:bodyPr>
          <a:lstStyle/>
          <a:p>
            <a:r>
              <a:rPr lang="zh-CN" altLang="en-US" sz="2800" dirty="0"/>
              <a:t>读出过程</a:t>
            </a:r>
            <a:endParaRPr lang="en-US" sz="2800" dirty="0"/>
          </a:p>
        </p:txBody>
      </p:sp>
    </p:spTree>
    <p:extLst>
      <p:ext uri="{BB962C8B-B14F-4D97-AF65-F5344CB8AC3E}">
        <p14:creationId xmlns:p14="http://schemas.microsoft.com/office/powerpoint/2010/main" val="114360674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grpId="0" nodeType="clickEffect">
                                  <p:stCondLst>
                                    <p:cond delay="0"/>
                                  </p:stCondLst>
                                  <p:iterate type="lt">
                                    <p:tmPct val="100000"/>
                                  </p:iterate>
                                  <p:childTnLst>
                                    <p:set>
                                      <p:cBhvr>
                                        <p:cTn id="6" dur="1" fill="hold">
                                          <p:stCondLst>
                                            <p:cond delay="0"/>
                                          </p:stCondLst>
                                        </p:cTn>
                                        <p:tgtEl>
                                          <p:spTgt spid="26653">
                                            <p:txEl>
                                              <p:pRg st="0" end="0"/>
                                            </p:txEl>
                                          </p:spTgt>
                                        </p:tgtEl>
                                        <p:attrNameLst>
                                          <p:attrName>style.visibility</p:attrName>
                                        </p:attrNameLst>
                                      </p:cBhvr>
                                      <p:to>
                                        <p:strVal val="visible"/>
                                      </p:to>
                                    </p:set>
                                    <p:animEffect transition="in" filter="wipe(up)">
                                      <p:cBhvr>
                                        <p:cTn id="7" dur="75"/>
                                        <p:tgtEl>
                                          <p:spTgt spid="2665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6652"/>
                                        </p:tgtEl>
                                        <p:attrNameLst>
                                          <p:attrName>style.visibility</p:attrName>
                                        </p:attrNameLst>
                                      </p:cBhvr>
                                      <p:to>
                                        <p:strVal val="visible"/>
                                      </p:to>
                                    </p:set>
                                    <p:animEffect transition="in" filter="dissolve">
                                      <p:cBhvr>
                                        <p:cTn id="12" dur="500"/>
                                        <p:tgtEl>
                                          <p:spTgt spid="2665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6650"/>
                                        </p:tgtEl>
                                        <p:attrNameLst>
                                          <p:attrName>style.visibility</p:attrName>
                                        </p:attrNameLst>
                                      </p:cBhvr>
                                      <p:to>
                                        <p:strVal val="visible"/>
                                      </p:to>
                                    </p:set>
                                    <p:animEffect transition="in" filter="wipe(left)">
                                      <p:cBhvr>
                                        <p:cTn id="17" dur="500"/>
                                        <p:tgtEl>
                                          <p:spTgt spid="26650"/>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grpId="0" nodeType="clickEffect">
                                  <p:stCondLst>
                                    <p:cond delay="0"/>
                                  </p:stCondLst>
                                  <p:iterate type="lt">
                                    <p:tmPct val="100000"/>
                                  </p:iterate>
                                  <p:childTnLst>
                                    <p:set>
                                      <p:cBhvr>
                                        <p:cTn id="21" dur="1" fill="hold">
                                          <p:stCondLst>
                                            <p:cond delay="0"/>
                                          </p:stCondLst>
                                        </p:cTn>
                                        <p:tgtEl>
                                          <p:spTgt spid="26658">
                                            <p:txEl>
                                              <p:pRg st="0" end="0"/>
                                            </p:txEl>
                                          </p:spTgt>
                                        </p:tgtEl>
                                        <p:attrNameLst>
                                          <p:attrName>style.visibility</p:attrName>
                                        </p:attrNameLst>
                                      </p:cBhvr>
                                      <p:to>
                                        <p:strVal val="visible"/>
                                      </p:to>
                                    </p:set>
                                    <p:animEffect transition="in" filter="wipe(up)">
                                      <p:cBhvr>
                                        <p:cTn id="22" dur="75"/>
                                        <p:tgtEl>
                                          <p:spTgt spid="26658">
                                            <p:txEl>
                                              <p:pRg st="0" end="0"/>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grpId="0" nodeType="clickEffect">
                                  <p:stCondLst>
                                    <p:cond delay="0"/>
                                  </p:stCondLst>
                                  <p:iterate type="lt">
                                    <p:tmPct val="100000"/>
                                  </p:iterate>
                                  <p:childTnLst>
                                    <p:set>
                                      <p:cBhvr>
                                        <p:cTn id="26" dur="1" fill="hold">
                                          <p:stCondLst>
                                            <p:cond delay="0"/>
                                          </p:stCondLst>
                                        </p:cTn>
                                        <p:tgtEl>
                                          <p:spTgt spid="26659">
                                            <p:txEl>
                                              <p:pRg st="0" end="0"/>
                                            </p:txEl>
                                          </p:spTgt>
                                        </p:tgtEl>
                                        <p:attrNameLst>
                                          <p:attrName>style.visibility</p:attrName>
                                        </p:attrNameLst>
                                      </p:cBhvr>
                                      <p:to>
                                        <p:strVal val="visible"/>
                                      </p:to>
                                    </p:set>
                                    <p:animEffect transition="in" filter="wipe(up)">
                                      <p:cBhvr>
                                        <p:cTn id="27" dur="75"/>
                                        <p:tgtEl>
                                          <p:spTgt spid="26659">
                                            <p:txEl>
                                              <p:pRg st="0" end="0"/>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26627"/>
                                        </p:tgtEl>
                                        <p:attrNameLst>
                                          <p:attrName>style.visibility</p:attrName>
                                        </p:attrNameLst>
                                      </p:cBhvr>
                                      <p:to>
                                        <p:strVal val="visible"/>
                                      </p:to>
                                    </p:set>
                                    <p:animEffect transition="in" filter="wipe(left)">
                                      <p:cBhvr>
                                        <p:cTn id="32" dur="500"/>
                                        <p:tgtEl>
                                          <p:spTgt spid="2662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6626"/>
                                        </p:tgtEl>
                                        <p:attrNameLst>
                                          <p:attrName>style.visibility</p:attrName>
                                        </p:attrNameLst>
                                      </p:cBhvr>
                                      <p:to>
                                        <p:strVal val="visible"/>
                                      </p:to>
                                    </p:set>
                                    <p:animEffect transition="in" filter="dissolve">
                                      <p:cBhvr>
                                        <p:cTn id="37" dur="500"/>
                                        <p:tgtEl>
                                          <p:spTgt spid="26626"/>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1" fill="hold" grpId="0" nodeType="clickEffect">
                                  <p:stCondLst>
                                    <p:cond delay="0"/>
                                  </p:stCondLst>
                                  <p:iterate type="lt">
                                    <p:tmPct val="100000"/>
                                  </p:iterate>
                                  <p:childTnLst>
                                    <p:set>
                                      <p:cBhvr>
                                        <p:cTn id="41" dur="1" fill="hold">
                                          <p:stCondLst>
                                            <p:cond delay="0"/>
                                          </p:stCondLst>
                                        </p:cTn>
                                        <p:tgtEl>
                                          <p:spTgt spid="26661">
                                            <p:txEl>
                                              <p:pRg st="0" end="0"/>
                                            </p:txEl>
                                          </p:spTgt>
                                        </p:tgtEl>
                                        <p:attrNameLst>
                                          <p:attrName>style.visibility</p:attrName>
                                        </p:attrNameLst>
                                      </p:cBhvr>
                                      <p:to>
                                        <p:strVal val="visible"/>
                                      </p:to>
                                    </p:set>
                                    <p:animEffect transition="in" filter="wipe(up)">
                                      <p:cBhvr>
                                        <p:cTn id="42" dur="75"/>
                                        <p:tgtEl>
                                          <p:spTgt spid="26661">
                                            <p:txEl>
                                              <p:pRg st="0" end="0"/>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26651"/>
                                        </p:tgtEl>
                                        <p:attrNameLst>
                                          <p:attrName>style.visibility</p:attrName>
                                        </p:attrNameLst>
                                      </p:cBhvr>
                                      <p:to>
                                        <p:strVal val="visible"/>
                                      </p:to>
                                    </p:set>
                                    <p:animEffect transition="in" filter="wipe(left)">
                                      <p:cBhvr>
                                        <p:cTn id="47" dur="500"/>
                                        <p:tgtEl>
                                          <p:spTgt spid="26651"/>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1" fill="hold" grpId="0" nodeType="clickEffect">
                                  <p:stCondLst>
                                    <p:cond delay="0"/>
                                  </p:stCondLst>
                                  <p:iterate type="lt">
                                    <p:tmPct val="100000"/>
                                  </p:iterate>
                                  <p:childTnLst>
                                    <p:set>
                                      <p:cBhvr>
                                        <p:cTn id="51" dur="1" fill="hold">
                                          <p:stCondLst>
                                            <p:cond delay="0"/>
                                          </p:stCondLst>
                                        </p:cTn>
                                        <p:tgtEl>
                                          <p:spTgt spid="26660">
                                            <p:txEl>
                                              <p:pRg st="0" end="0"/>
                                            </p:txEl>
                                          </p:spTgt>
                                        </p:tgtEl>
                                        <p:attrNameLst>
                                          <p:attrName>style.visibility</p:attrName>
                                        </p:attrNameLst>
                                      </p:cBhvr>
                                      <p:to>
                                        <p:strVal val="visible"/>
                                      </p:to>
                                    </p:set>
                                    <p:animEffect transition="in" filter="wipe(up)">
                                      <p:cBhvr>
                                        <p:cTn id="52" dur="75"/>
                                        <p:tgtEl>
                                          <p:spTgt spid="26660">
                                            <p:txEl>
                                              <p:pRg st="0" end="0"/>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26655"/>
                                        </p:tgtEl>
                                        <p:attrNameLst>
                                          <p:attrName>style.visibility</p:attrName>
                                        </p:attrNameLst>
                                      </p:cBhvr>
                                      <p:to>
                                        <p:strVal val="visible"/>
                                      </p:to>
                                    </p:set>
                                    <p:animEffect transition="in" filter="wipe(left)">
                                      <p:cBhvr>
                                        <p:cTn id="57" dur="500"/>
                                        <p:tgtEl>
                                          <p:spTgt spid="26655"/>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8" fill="hold" grpId="0" nodeType="clickEffect">
                                  <p:stCondLst>
                                    <p:cond delay="0"/>
                                  </p:stCondLst>
                                  <p:childTnLst>
                                    <p:set>
                                      <p:cBhvr>
                                        <p:cTn id="61" dur="1" fill="hold">
                                          <p:stCondLst>
                                            <p:cond delay="0"/>
                                          </p:stCondLst>
                                        </p:cTn>
                                        <p:tgtEl>
                                          <p:spTgt spid="26656"/>
                                        </p:tgtEl>
                                        <p:attrNameLst>
                                          <p:attrName>style.visibility</p:attrName>
                                        </p:attrNameLst>
                                      </p:cBhvr>
                                      <p:to>
                                        <p:strVal val="visible"/>
                                      </p:to>
                                    </p:set>
                                    <p:animEffect transition="in" filter="wipe(left)">
                                      <p:cBhvr>
                                        <p:cTn id="62" dur="500"/>
                                        <p:tgtEl>
                                          <p:spTgt spid="26656"/>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26657"/>
                                        </p:tgtEl>
                                        <p:attrNameLst>
                                          <p:attrName>style.visibility</p:attrName>
                                        </p:attrNameLst>
                                      </p:cBhvr>
                                      <p:to>
                                        <p:strVal val="visible"/>
                                      </p:to>
                                    </p:set>
                                    <p:animEffect transition="in" filter="wipe(left)">
                                      <p:cBhvr>
                                        <p:cTn id="67" dur="500"/>
                                        <p:tgtEl>
                                          <p:spTgt spid="26657"/>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9" presetClass="entr" presetSubtype="0" fill="hold" grpId="0" nodeType="clickEffect">
                                  <p:stCondLst>
                                    <p:cond delay="0"/>
                                  </p:stCondLst>
                                  <p:childTnLst>
                                    <p:set>
                                      <p:cBhvr>
                                        <p:cTn id="71" dur="1" fill="hold">
                                          <p:stCondLst>
                                            <p:cond delay="0"/>
                                          </p:stCondLst>
                                        </p:cTn>
                                        <p:tgtEl>
                                          <p:spTgt spid="26654"/>
                                        </p:tgtEl>
                                        <p:attrNameLst>
                                          <p:attrName>style.visibility</p:attrName>
                                        </p:attrNameLst>
                                      </p:cBhvr>
                                      <p:to>
                                        <p:strVal val="visible"/>
                                      </p:to>
                                    </p:set>
                                    <p:animEffect transition="in" filter="dissolve">
                                      <p:cBhvr>
                                        <p:cTn id="72" dur="500"/>
                                        <p:tgtEl>
                                          <p:spTgt spid="26654"/>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1" fill="hold" grpId="0" nodeType="clickEffect">
                                  <p:stCondLst>
                                    <p:cond delay="0"/>
                                  </p:stCondLst>
                                  <p:iterate type="lt">
                                    <p:tmPct val="100000"/>
                                  </p:iterate>
                                  <p:childTnLst>
                                    <p:set>
                                      <p:cBhvr>
                                        <p:cTn id="76" dur="1" fill="hold">
                                          <p:stCondLst>
                                            <p:cond delay="0"/>
                                          </p:stCondLst>
                                        </p:cTn>
                                        <p:tgtEl>
                                          <p:spTgt spid="26649">
                                            <p:txEl>
                                              <p:pRg st="0" end="0"/>
                                            </p:txEl>
                                          </p:spTgt>
                                        </p:tgtEl>
                                        <p:attrNameLst>
                                          <p:attrName>style.visibility</p:attrName>
                                        </p:attrNameLst>
                                      </p:cBhvr>
                                      <p:to>
                                        <p:strVal val="visible"/>
                                      </p:to>
                                    </p:set>
                                    <p:animEffect transition="in" filter="wipe(up)">
                                      <p:cBhvr>
                                        <p:cTn id="77" dur="75"/>
                                        <p:tgtEl>
                                          <p:spTgt spid="2664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6" grpId="0" animBg="1" autoUpdateAnimBg="0"/>
      <p:bldP spid="26627" grpId="0" animBg="1" autoUpdateAnimBg="0"/>
      <p:bldP spid="26649" grpId="0" build="p" autoUpdateAnimBg="0"/>
      <p:bldP spid="26650" grpId="0" animBg="1" autoUpdateAnimBg="0"/>
      <p:bldP spid="26651" grpId="0" animBg="1"/>
      <p:bldP spid="26652" grpId="0" animBg="1" autoUpdateAnimBg="0"/>
      <p:bldP spid="26653" grpId="0" build="p" autoUpdateAnimBg="0"/>
      <p:bldP spid="26654" grpId="0" animBg="1" autoUpdateAnimBg="0"/>
      <p:bldP spid="26655" grpId="0" animBg="1"/>
      <p:bldP spid="26656" grpId="0" animBg="1"/>
      <p:bldP spid="26657" grpId="0" animBg="1"/>
      <p:bldP spid="26658" grpId="0" build="p" autoUpdateAnimBg="0"/>
      <p:bldP spid="26659" grpId="0" build="p" autoUpdateAnimBg="0"/>
      <p:bldP spid="26660" grpId="0" build="p" autoUpdateAnimBg="0"/>
      <p:bldP spid="26661" grpId="0" build="p"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动态存储器的工作特点</a:t>
            </a:r>
          </a:p>
        </p:txBody>
      </p:sp>
      <p:sp>
        <p:nvSpPr>
          <p:cNvPr id="3" name="Content Placeholder 2"/>
          <p:cNvSpPr>
            <a:spLocks noGrp="1"/>
          </p:cNvSpPr>
          <p:nvPr>
            <p:ph idx="1"/>
          </p:nvPr>
        </p:nvSpPr>
        <p:spPr/>
        <p:txBody>
          <a:bodyPr/>
          <a:lstStyle/>
          <a:p>
            <a:r>
              <a:rPr lang="zh-CN" altLang="en-US" dirty="0"/>
              <a:t>破坏性读出</a:t>
            </a:r>
          </a:p>
          <a:p>
            <a:pPr lvl="1"/>
            <a:r>
              <a:rPr lang="zh-CN" altLang="en-US" dirty="0"/>
              <a:t>读出时被强制清零</a:t>
            </a:r>
          </a:p>
          <a:p>
            <a:pPr lvl="1"/>
            <a:r>
              <a:rPr lang="zh-CN" altLang="en-US" dirty="0"/>
              <a:t>预充电延迟</a:t>
            </a:r>
          </a:p>
          <a:p>
            <a:r>
              <a:rPr lang="zh-CN" altLang="en-US" dirty="0"/>
              <a:t>需定期刷新</a:t>
            </a:r>
          </a:p>
          <a:p>
            <a:pPr lvl="1"/>
            <a:r>
              <a:rPr lang="zh-CN" altLang="en-US" dirty="0"/>
              <a:t>集中刷新</a:t>
            </a:r>
          </a:p>
          <a:p>
            <a:pPr lvl="2"/>
            <a:r>
              <a:rPr lang="zh-CN" altLang="en-US" dirty="0"/>
              <a:t>停止读写，逐行刷新</a:t>
            </a:r>
          </a:p>
          <a:p>
            <a:pPr lvl="1"/>
            <a:r>
              <a:rPr lang="zh-CN" altLang="en-US" dirty="0"/>
              <a:t>分散刷新</a:t>
            </a:r>
          </a:p>
          <a:p>
            <a:pPr lvl="2"/>
            <a:r>
              <a:rPr lang="zh-CN" altLang="en-US" dirty="0"/>
              <a:t>定时周期性刷新</a:t>
            </a:r>
          </a:p>
          <a:p>
            <a:r>
              <a:rPr lang="zh-CN" altLang="en-US" dirty="0"/>
              <a:t>快速分页组织 </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36</a:t>
            </a:fld>
            <a:endParaRPr lang="zh-CN" altLang="en-US">
              <a:solidFill>
                <a:srgbClr val="1F497D"/>
              </a:solidFill>
            </a:endParaRPr>
          </a:p>
        </p:txBody>
      </p:sp>
    </p:spTree>
    <p:extLst>
      <p:ext uri="{BB962C8B-B14F-4D97-AF65-F5344CB8AC3E}">
        <p14:creationId xmlns:p14="http://schemas.microsoft.com/office/powerpoint/2010/main" val="12634692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12"/>
          </p:nvPr>
        </p:nvSpPr>
        <p:spPr/>
        <p:txBody>
          <a:bodyPr/>
          <a:lstStyle/>
          <a:p>
            <a:fld id="{46DD5C00-A38A-EF43-85A2-CD71F10AD07C}" type="slidenum">
              <a:rPr lang="en-US" altLang="zh-CN">
                <a:solidFill>
                  <a:srgbClr val="000000"/>
                </a:solidFill>
              </a:rPr>
              <a:pPr/>
              <a:t>37</a:t>
            </a:fld>
            <a:endParaRPr lang="en-US" altLang="zh-CN">
              <a:solidFill>
                <a:srgbClr val="000000"/>
              </a:solidFill>
            </a:endParaRPr>
          </a:p>
        </p:txBody>
      </p:sp>
      <p:sp>
        <p:nvSpPr>
          <p:cNvPr id="29698" name="Rectangle 2"/>
          <p:cNvSpPr>
            <a:spLocks noChangeArrowheads="1"/>
          </p:cNvSpPr>
          <p:nvPr/>
        </p:nvSpPr>
        <p:spPr bwMode="auto">
          <a:xfrm>
            <a:off x="238125" y="471488"/>
            <a:ext cx="7883525" cy="457200"/>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algn="ctr" fontAlgn="base">
              <a:spcBef>
                <a:spcPct val="0"/>
              </a:spcBef>
              <a:spcAft>
                <a:spcPct val="0"/>
              </a:spcAft>
            </a:pPr>
            <a:r>
              <a:rPr kumimoji="1" lang="zh-CN" altLang="en-US" sz="2400" b="1">
                <a:solidFill>
                  <a:srgbClr val="FF0000"/>
                </a:solidFill>
              </a:rPr>
              <a:t>破坏性读出</a:t>
            </a:r>
            <a:r>
              <a:rPr kumimoji="1" lang="zh-CN" altLang="en-US" sz="2400" b="1">
                <a:solidFill>
                  <a:srgbClr val="000000"/>
                </a:solidFill>
              </a:rPr>
              <a:t>：读操作后，被读单元的内容一定被清为零，</a:t>
            </a:r>
          </a:p>
        </p:txBody>
      </p:sp>
      <p:sp>
        <p:nvSpPr>
          <p:cNvPr id="29699" name="Rectangle 3"/>
          <p:cNvSpPr>
            <a:spLocks noChangeArrowheads="1"/>
          </p:cNvSpPr>
          <p:nvPr/>
        </p:nvSpPr>
        <p:spPr bwMode="auto">
          <a:xfrm>
            <a:off x="228600" y="898525"/>
            <a:ext cx="8915400" cy="82232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fontAlgn="base">
              <a:spcBef>
                <a:spcPct val="0"/>
              </a:spcBef>
              <a:spcAft>
                <a:spcPct val="0"/>
              </a:spcAft>
            </a:pPr>
            <a:r>
              <a:rPr kumimoji="1" lang="zh-CN" altLang="en-US" sz="2400" b="1">
                <a:solidFill>
                  <a:srgbClr val="000000"/>
                </a:solidFill>
              </a:rPr>
              <a:t>必须把刚读出的内容立即写回去，通常称其为预充电延迟，</a:t>
            </a:r>
          </a:p>
          <a:p>
            <a:pPr fontAlgn="base">
              <a:spcBef>
                <a:spcPct val="0"/>
              </a:spcBef>
              <a:spcAft>
                <a:spcPct val="0"/>
              </a:spcAft>
            </a:pPr>
            <a:r>
              <a:rPr kumimoji="1" lang="zh-CN" altLang="en-US" sz="2400" b="1">
                <a:solidFill>
                  <a:srgbClr val="000000"/>
                </a:solidFill>
              </a:rPr>
              <a:t>它影响存储器的工作频率，在结束预充电前不能开始下一次读。</a:t>
            </a:r>
          </a:p>
        </p:txBody>
      </p:sp>
      <p:sp>
        <p:nvSpPr>
          <p:cNvPr id="29700" name="Rectangle 4"/>
          <p:cNvSpPr>
            <a:spLocks noChangeArrowheads="1"/>
          </p:cNvSpPr>
          <p:nvPr/>
        </p:nvSpPr>
        <p:spPr bwMode="auto">
          <a:xfrm>
            <a:off x="161925" y="1949450"/>
            <a:ext cx="8718550" cy="4473575"/>
          </a:xfrm>
          <a:prstGeom prst="rect">
            <a:avLst/>
          </a:prstGeom>
          <a:solidFill>
            <a:srgbClr val="FFFFFF"/>
          </a:solidFill>
          <a:ln>
            <a:noFill/>
          </a:ln>
          <a:effectLst/>
          <a:extLs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fontAlgn="base">
              <a:spcBef>
                <a:spcPct val="0"/>
              </a:spcBef>
              <a:spcAft>
                <a:spcPct val="0"/>
              </a:spcAft>
            </a:pPr>
            <a:r>
              <a:rPr kumimoji="1" lang="zh-CN" altLang="en-US" sz="2400" b="1">
                <a:solidFill>
                  <a:srgbClr val="FF0000"/>
                </a:solidFill>
              </a:rPr>
              <a:t>要定期刷新</a:t>
            </a:r>
            <a:r>
              <a:rPr kumimoji="1" lang="zh-CN" altLang="en-US" sz="2400" b="1">
                <a:solidFill>
                  <a:srgbClr val="000000"/>
                </a:solidFill>
              </a:rPr>
              <a:t>：在不进行读写操作时，</a:t>
            </a:r>
            <a:r>
              <a:rPr kumimoji="1" lang="en-US" altLang="zh-CN" sz="2400" b="1">
                <a:solidFill>
                  <a:srgbClr val="000000"/>
                </a:solidFill>
              </a:rPr>
              <a:t>DRAM </a:t>
            </a:r>
            <a:r>
              <a:rPr kumimoji="1" lang="zh-CN" altLang="en-US" sz="2400" b="1">
                <a:solidFill>
                  <a:srgbClr val="000000"/>
                </a:solidFill>
              </a:rPr>
              <a:t>存储器的各单元</a:t>
            </a:r>
          </a:p>
          <a:p>
            <a:pPr fontAlgn="base">
              <a:spcBef>
                <a:spcPct val="0"/>
              </a:spcBef>
              <a:spcAft>
                <a:spcPct val="0"/>
              </a:spcAft>
            </a:pPr>
            <a:r>
              <a:rPr kumimoji="1" lang="zh-CN" altLang="en-US" sz="2400" b="1">
                <a:solidFill>
                  <a:srgbClr val="000000"/>
                </a:solidFill>
              </a:rPr>
              <a:t>处于断路状态，由于漏电的存在，保存在电容</a:t>
            </a:r>
            <a:r>
              <a:rPr kumimoji="1" lang="en-US" altLang="zh-CN" sz="2400" b="1">
                <a:solidFill>
                  <a:srgbClr val="000000"/>
                </a:solidFill>
              </a:rPr>
              <a:t>C</a:t>
            </a:r>
            <a:r>
              <a:rPr kumimoji="1" lang="en-US" altLang="zh-CN" sz="2400" b="1" baseline="-25000">
                <a:solidFill>
                  <a:srgbClr val="000000"/>
                </a:solidFill>
              </a:rPr>
              <a:t>S </a:t>
            </a:r>
            <a:r>
              <a:rPr kumimoji="1" lang="zh-CN" altLang="en-US" sz="2400" b="1">
                <a:solidFill>
                  <a:srgbClr val="000000"/>
                </a:solidFill>
              </a:rPr>
              <a:t>上的电荷会</a:t>
            </a:r>
          </a:p>
          <a:p>
            <a:pPr fontAlgn="base">
              <a:spcBef>
                <a:spcPct val="0"/>
              </a:spcBef>
              <a:spcAft>
                <a:spcPct val="0"/>
              </a:spcAft>
            </a:pPr>
            <a:r>
              <a:rPr kumimoji="1" lang="zh-CN" altLang="en-US" sz="2400" b="1">
                <a:solidFill>
                  <a:srgbClr val="000000"/>
                </a:solidFill>
              </a:rPr>
              <a:t>慢慢地漏掉，为此必须定时予以补充，通常称其为刷新操作。</a:t>
            </a:r>
          </a:p>
          <a:p>
            <a:pPr fontAlgn="base">
              <a:spcBef>
                <a:spcPct val="0"/>
              </a:spcBef>
              <a:spcAft>
                <a:spcPct val="0"/>
              </a:spcAft>
            </a:pPr>
            <a:r>
              <a:rPr kumimoji="1" lang="zh-CN" altLang="en-US" sz="2400" b="1">
                <a:solidFill>
                  <a:srgbClr val="000000"/>
                </a:solidFill>
              </a:rPr>
              <a:t>刷新不是按字处理，而是每次刷新一行，即为连接在同一行上</a:t>
            </a:r>
          </a:p>
          <a:p>
            <a:pPr fontAlgn="base">
              <a:spcBef>
                <a:spcPct val="0"/>
              </a:spcBef>
              <a:spcAft>
                <a:spcPct val="0"/>
              </a:spcAft>
            </a:pPr>
            <a:r>
              <a:rPr kumimoji="1" lang="zh-CN" altLang="en-US" sz="2400" b="1">
                <a:solidFill>
                  <a:srgbClr val="000000"/>
                </a:solidFill>
              </a:rPr>
              <a:t>所有存储单元的电容补充一次能量。 刷新有</a:t>
            </a:r>
            <a:r>
              <a:rPr kumimoji="1" lang="zh-CN" altLang="en-US" sz="2400" b="1">
                <a:solidFill>
                  <a:srgbClr val="FF0000"/>
                </a:solidFill>
              </a:rPr>
              <a:t>两种常用方式</a:t>
            </a:r>
            <a:r>
              <a:rPr kumimoji="1" lang="zh-CN" altLang="en-US" sz="2400" b="1">
                <a:solidFill>
                  <a:srgbClr val="000000"/>
                </a:solidFill>
              </a:rPr>
              <a:t>：</a:t>
            </a:r>
          </a:p>
          <a:p>
            <a:pPr fontAlgn="base">
              <a:spcBef>
                <a:spcPct val="0"/>
              </a:spcBef>
              <a:spcAft>
                <a:spcPct val="0"/>
              </a:spcAft>
            </a:pPr>
            <a:r>
              <a:rPr kumimoji="1" lang="zh-CN" altLang="en-US" sz="2400" b="1">
                <a:solidFill>
                  <a:srgbClr val="FF0000"/>
                </a:solidFill>
              </a:rPr>
              <a:t>      集中刷新</a:t>
            </a:r>
            <a:r>
              <a:rPr kumimoji="1" lang="zh-CN" altLang="en-US" sz="2400" b="1">
                <a:solidFill>
                  <a:srgbClr val="000000"/>
                </a:solidFill>
              </a:rPr>
              <a:t>，停止内存读写操作，逐行将所有各行刷新一遍；</a:t>
            </a:r>
          </a:p>
          <a:p>
            <a:pPr fontAlgn="base">
              <a:spcBef>
                <a:spcPct val="0"/>
              </a:spcBef>
              <a:spcAft>
                <a:spcPct val="0"/>
              </a:spcAft>
            </a:pPr>
            <a:r>
              <a:rPr kumimoji="1" lang="zh-CN" altLang="en-US" sz="2400" b="1">
                <a:solidFill>
                  <a:srgbClr val="FF0000"/>
                </a:solidFill>
              </a:rPr>
              <a:t>      分散刷新</a:t>
            </a:r>
            <a:r>
              <a:rPr kumimoji="1" lang="zh-CN" altLang="en-US" sz="2400" b="1">
                <a:solidFill>
                  <a:srgbClr val="000000"/>
                </a:solidFill>
              </a:rPr>
              <a:t>，每一次内存读写后，刷新一行，各行轮流进行。</a:t>
            </a:r>
          </a:p>
          <a:p>
            <a:pPr fontAlgn="base">
              <a:spcBef>
                <a:spcPct val="0"/>
              </a:spcBef>
              <a:spcAft>
                <a:spcPct val="0"/>
              </a:spcAft>
            </a:pPr>
            <a:r>
              <a:rPr kumimoji="1" lang="zh-CN" altLang="en-US" sz="2400" b="1">
                <a:solidFill>
                  <a:srgbClr val="000000"/>
                </a:solidFill>
              </a:rPr>
              <a:t>      或在规定的期间内，如 </a:t>
            </a:r>
            <a:r>
              <a:rPr kumimoji="1" lang="en-US" altLang="zh-CN" sz="2400" b="1">
                <a:solidFill>
                  <a:srgbClr val="000000"/>
                </a:solidFill>
              </a:rPr>
              <a:t>2 ms </a:t>
            </a:r>
            <a:r>
              <a:rPr kumimoji="1" lang="zh-CN" altLang="en-US" sz="2400" b="1">
                <a:solidFill>
                  <a:srgbClr val="000000"/>
                </a:solidFill>
              </a:rPr>
              <a:t>，能轮流把所有各行刷新一遍。</a:t>
            </a:r>
          </a:p>
          <a:p>
            <a:pPr fontAlgn="base">
              <a:spcBef>
                <a:spcPct val="0"/>
              </a:spcBef>
              <a:spcAft>
                <a:spcPct val="0"/>
              </a:spcAft>
            </a:pPr>
            <a:r>
              <a:rPr kumimoji="1" lang="zh-CN" altLang="en-US" sz="2400" b="1">
                <a:solidFill>
                  <a:srgbClr val="FF0000"/>
                </a:solidFill>
              </a:rPr>
              <a:t>快速分页组织的存储器：</a:t>
            </a:r>
            <a:endParaRPr kumimoji="1" lang="zh-CN" altLang="en-US" sz="2400" b="1">
              <a:solidFill>
                <a:srgbClr val="000000"/>
              </a:solidFill>
            </a:endParaRPr>
          </a:p>
          <a:p>
            <a:pPr fontAlgn="base">
              <a:spcBef>
                <a:spcPct val="0"/>
              </a:spcBef>
              <a:spcAft>
                <a:spcPct val="0"/>
              </a:spcAft>
            </a:pPr>
            <a:r>
              <a:rPr kumimoji="1" lang="zh-CN" altLang="en-US" sz="2400" b="1">
                <a:solidFill>
                  <a:srgbClr val="000000"/>
                </a:solidFill>
              </a:rPr>
              <a:t>行、列地址要分两次给出，但连续地读写用到相同的行地址时，</a:t>
            </a:r>
          </a:p>
          <a:p>
            <a:pPr fontAlgn="base">
              <a:spcBef>
                <a:spcPct val="0"/>
              </a:spcBef>
              <a:spcAft>
                <a:spcPct val="0"/>
              </a:spcAft>
            </a:pPr>
            <a:r>
              <a:rPr kumimoji="1" lang="zh-CN" altLang="en-US" sz="2400" b="1">
                <a:solidFill>
                  <a:srgbClr val="000000"/>
                </a:solidFill>
              </a:rPr>
              <a:t>也可以在前一次将行地址锁存，之后仅送列地址，以节省送地</a:t>
            </a:r>
          </a:p>
          <a:p>
            <a:pPr fontAlgn="base">
              <a:spcBef>
                <a:spcPct val="0"/>
              </a:spcBef>
              <a:spcAft>
                <a:spcPct val="0"/>
              </a:spcAft>
            </a:pPr>
            <a:r>
              <a:rPr kumimoji="1" lang="zh-CN" altLang="en-US" sz="2400" b="1">
                <a:solidFill>
                  <a:srgbClr val="000000"/>
                </a:solidFill>
              </a:rPr>
              <a:t>址的时间，支持这种运行方式的被称为快速分页组织的存储器。</a:t>
            </a:r>
          </a:p>
        </p:txBody>
      </p:sp>
    </p:spTree>
    <p:extLst>
      <p:ext uri="{BB962C8B-B14F-4D97-AF65-F5344CB8AC3E}">
        <p14:creationId xmlns:p14="http://schemas.microsoft.com/office/powerpoint/2010/main" val="2039684924"/>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动态存储器读写过程</a:t>
            </a:r>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38</a:t>
            </a:fld>
            <a:endParaRPr lang="zh-CN" altLang="en-US">
              <a:solidFill>
                <a:srgbClr val="1F497D"/>
              </a:solidFill>
            </a:endParaRPr>
          </a:p>
        </p:txBody>
      </p:sp>
      <p:sp>
        <p:nvSpPr>
          <p:cNvPr id="5" name="Rectangle 3"/>
          <p:cNvSpPr>
            <a:spLocks noChangeArrowheads="1"/>
          </p:cNvSpPr>
          <p:nvPr/>
        </p:nvSpPr>
        <p:spPr bwMode="auto">
          <a:xfrm>
            <a:off x="2819400" y="2743200"/>
            <a:ext cx="4267200" cy="1219200"/>
          </a:xfrm>
          <a:prstGeom prst="rect">
            <a:avLst/>
          </a:prstGeom>
          <a:solidFill>
            <a:srgbClr val="00CCFF"/>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r>
              <a:rPr lang="zh-CN" altLang="en-US" sz="2800"/>
              <a:t>动态存储器芯片</a:t>
            </a:r>
            <a:endParaRPr lang="zh-CN" altLang="en-US"/>
          </a:p>
        </p:txBody>
      </p:sp>
      <p:sp>
        <p:nvSpPr>
          <p:cNvPr id="6" name="AutoShape 4"/>
          <p:cNvSpPr>
            <a:spLocks noChangeArrowheads="1"/>
          </p:cNvSpPr>
          <p:nvPr/>
        </p:nvSpPr>
        <p:spPr bwMode="auto">
          <a:xfrm>
            <a:off x="3352800" y="3962400"/>
            <a:ext cx="228600" cy="1066800"/>
          </a:xfrm>
          <a:prstGeom prst="upArrow">
            <a:avLst>
              <a:gd name="adj1" fmla="val 50000"/>
              <a:gd name="adj2" fmla="val 1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endParaRPr lang="en-US"/>
          </a:p>
        </p:txBody>
      </p:sp>
      <p:sp>
        <p:nvSpPr>
          <p:cNvPr id="7" name="AutoShape 5"/>
          <p:cNvSpPr>
            <a:spLocks noChangeArrowheads="1"/>
          </p:cNvSpPr>
          <p:nvPr/>
        </p:nvSpPr>
        <p:spPr bwMode="auto">
          <a:xfrm>
            <a:off x="3886200" y="1752600"/>
            <a:ext cx="304800" cy="990600"/>
          </a:xfrm>
          <a:prstGeom prst="upDownArrow">
            <a:avLst>
              <a:gd name="adj1" fmla="val 50000"/>
              <a:gd name="adj2" fmla="val 65000"/>
            </a:avLst>
          </a:prstGeom>
          <a:solidFill>
            <a:srgbClr val="FF00FF"/>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endParaRPr lang="en-US"/>
          </a:p>
        </p:txBody>
      </p:sp>
      <p:sp>
        <p:nvSpPr>
          <p:cNvPr id="8" name="Text Box 6"/>
          <p:cNvSpPr txBox="1">
            <a:spLocks noChangeArrowheads="1"/>
          </p:cNvSpPr>
          <p:nvPr/>
        </p:nvSpPr>
        <p:spPr bwMode="auto">
          <a:xfrm>
            <a:off x="2362200" y="5257800"/>
            <a:ext cx="2590800"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r>
              <a:rPr lang="zh-CN" altLang="en-US" sz="2800"/>
              <a:t>行地址和列地址</a:t>
            </a:r>
            <a:endParaRPr lang="zh-CN" altLang="en-US"/>
          </a:p>
        </p:txBody>
      </p:sp>
      <p:sp>
        <p:nvSpPr>
          <p:cNvPr id="9" name="Text Box 7"/>
          <p:cNvSpPr txBox="1">
            <a:spLocks noChangeArrowheads="1"/>
          </p:cNvSpPr>
          <p:nvPr/>
        </p:nvSpPr>
        <p:spPr bwMode="auto">
          <a:xfrm>
            <a:off x="4419600" y="1600200"/>
            <a:ext cx="3124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r>
              <a:rPr lang="zh-CN" altLang="en-US" sz="2800"/>
              <a:t>数据总线</a:t>
            </a:r>
            <a:r>
              <a:rPr lang="en-US" altLang="zh-CN" sz="2800"/>
              <a:t>DB</a:t>
            </a:r>
            <a:endParaRPr lang="en-US" altLang="zh-CN"/>
          </a:p>
        </p:txBody>
      </p:sp>
      <p:sp>
        <p:nvSpPr>
          <p:cNvPr id="10" name="Line 8"/>
          <p:cNvSpPr>
            <a:spLocks noChangeShapeType="1"/>
          </p:cNvSpPr>
          <p:nvPr/>
        </p:nvSpPr>
        <p:spPr bwMode="auto">
          <a:xfrm flipV="1">
            <a:off x="5181600" y="3962400"/>
            <a:ext cx="0" cy="914400"/>
          </a:xfrm>
          <a:prstGeom prst="line">
            <a:avLst/>
          </a:prstGeom>
          <a:noFill/>
          <a:ln w="317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 name="Line 9"/>
          <p:cNvSpPr>
            <a:spLocks noChangeShapeType="1"/>
          </p:cNvSpPr>
          <p:nvPr/>
        </p:nvSpPr>
        <p:spPr bwMode="auto">
          <a:xfrm flipV="1">
            <a:off x="6172200" y="3962400"/>
            <a:ext cx="0" cy="914400"/>
          </a:xfrm>
          <a:prstGeom prst="line">
            <a:avLst/>
          </a:prstGeom>
          <a:noFill/>
          <a:ln w="317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 name="Text Box 10"/>
          <p:cNvSpPr txBox="1">
            <a:spLocks noChangeArrowheads="1"/>
          </p:cNvSpPr>
          <p:nvPr/>
        </p:nvSpPr>
        <p:spPr bwMode="auto">
          <a:xfrm>
            <a:off x="4724400" y="5181600"/>
            <a:ext cx="1219200" cy="1373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r>
              <a:rPr lang="zh-CN" altLang="en-US" sz="2800"/>
              <a:t>片选信号</a:t>
            </a:r>
            <a:r>
              <a:rPr lang="en-US" altLang="zh-CN" sz="2800"/>
              <a:t>/CS</a:t>
            </a:r>
            <a:endParaRPr lang="en-US" altLang="zh-CN"/>
          </a:p>
        </p:txBody>
      </p:sp>
      <p:sp>
        <p:nvSpPr>
          <p:cNvPr id="13" name="Text Box 11"/>
          <p:cNvSpPr txBox="1">
            <a:spLocks noChangeArrowheads="1"/>
          </p:cNvSpPr>
          <p:nvPr/>
        </p:nvSpPr>
        <p:spPr bwMode="auto">
          <a:xfrm>
            <a:off x="6019800" y="5105400"/>
            <a:ext cx="1295400"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r>
              <a:rPr lang="zh-CN" altLang="en-US" sz="2800"/>
              <a:t>读写信号</a:t>
            </a:r>
            <a:r>
              <a:rPr lang="en-US" altLang="zh-CN" sz="2800"/>
              <a:t>/WE</a:t>
            </a:r>
            <a:endParaRPr lang="en-US" altLang="zh-CN"/>
          </a:p>
        </p:txBody>
      </p:sp>
      <p:sp>
        <p:nvSpPr>
          <p:cNvPr id="14" name="AutoShape 12"/>
          <p:cNvSpPr>
            <a:spLocks noChangeArrowheads="1"/>
          </p:cNvSpPr>
          <p:nvPr/>
        </p:nvSpPr>
        <p:spPr bwMode="auto">
          <a:xfrm>
            <a:off x="4038600" y="3962400"/>
            <a:ext cx="228600" cy="1066800"/>
          </a:xfrm>
          <a:prstGeom prst="upArrow">
            <a:avLst>
              <a:gd name="adj1" fmla="val 50000"/>
              <a:gd name="adj2" fmla="val 1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endParaRPr lang="en-US"/>
          </a:p>
        </p:txBody>
      </p:sp>
      <p:sp>
        <p:nvSpPr>
          <p:cNvPr id="15" name="Text Box 13"/>
          <p:cNvSpPr txBox="1">
            <a:spLocks noChangeArrowheads="1"/>
          </p:cNvSpPr>
          <p:nvPr/>
        </p:nvSpPr>
        <p:spPr bwMode="auto">
          <a:xfrm>
            <a:off x="457200" y="1371600"/>
            <a:ext cx="2057400" cy="2282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r>
              <a:rPr lang="zh-CN" altLang="en-US"/>
              <a:t>动态存储器集成度高，存储容量大，为节约管脚数，地址分为行地址和列地址</a:t>
            </a:r>
          </a:p>
        </p:txBody>
      </p:sp>
    </p:spTree>
    <p:extLst>
      <p:ext uri="{BB962C8B-B14F-4D97-AF65-F5344CB8AC3E}">
        <p14:creationId xmlns:p14="http://schemas.microsoft.com/office/powerpoint/2010/main" val="1953441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0-#ppt_w/2"/>
                                          </p:val>
                                        </p:tav>
                                        <p:tav tm="100000">
                                          <p:val>
                                            <p:strVal val="#ppt_x"/>
                                          </p:val>
                                        </p:tav>
                                      </p:tavLst>
                                    </p:anim>
                                    <p:anim calcmode="lin" valueType="num">
                                      <p:cBhvr additive="base">
                                        <p:cTn id="26"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0-#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fill="hold"/>
                                        <p:tgtEl>
                                          <p:spTgt spid="10"/>
                                        </p:tgtEl>
                                        <p:attrNameLst>
                                          <p:attrName>ppt_x</p:attrName>
                                        </p:attrNameLst>
                                      </p:cBhvr>
                                      <p:tavLst>
                                        <p:tav tm="0">
                                          <p:val>
                                            <p:strVal val="0-#ppt_w/2"/>
                                          </p:val>
                                        </p:tav>
                                        <p:tav tm="100000">
                                          <p:val>
                                            <p:strVal val="#ppt_x"/>
                                          </p:val>
                                        </p:tav>
                                      </p:tavLst>
                                    </p:anim>
                                    <p:anim calcmode="lin" valueType="num">
                                      <p:cBhvr additive="base">
                                        <p:cTn id="3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fill="hold"/>
                                        <p:tgtEl>
                                          <p:spTgt spid="12"/>
                                        </p:tgtEl>
                                        <p:attrNameLst>
                                          <p:attrName>ppt_x</p:attrName>
                                        </p:attrNameLst>
                                      </p:cBhvr>
                                      <p:tavLst>
                                        <p:tav tm="0">
                                          <p:val>
                                            <p:strVal val="0-#ppt_w/2"/>
                                          </p:val>
                                        </p:tav>
                                        <p:tav tm="100000">
                                          <p:val>
                                            <p:strVal val="#ppt_x"/>
                                          </p:val>
                                        </p:tav>
                                      </p:tavLst>
                                    </p:anim>
                                    <p:anim calcmode="lin" valueType="num">
                                      <p:cBhvr additive="base">
                                        <p:cTn id="44"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11"/>
                                        </p:tgtEl>
                                        <p:attrNameLst>
                                          <p:attrName>style.visibility</p:attrName>
                                        </p:attrNameLst>
                                      </p:cBhvr>
                                      <p:to>
                                        <p:strVal val="visible"/>
                                      </p:to>
                                    </p:set>
                                    <p:anim calcmode="lin" valueType="num">
                                      <p:cBhvr additive="base">
                                        <p:cTn id="49" dur="500" fill="hold"/>
                                        <p:tgtEl>
                                          <p:spTgt spid="11"/>
                                        </p:tgtEl>
                                        <p:attrNameLst>
                                          <p:attrName>ppt_x</p:attrName>
                                        </p:attrNameLst>
                                      </p:cBhvr>
                                      <p:tavLst>
                                        <p:tav tm="0">
                                          <p:val>
                                            <p:strVal val="0-#ppt_w/2"/>
                                          </p:val>
                                        </p:tav>
                                        <p:tav tm="100000">
                                          <p:val>
                                            <p:strVal val="#ppt_x"/>
                                          </p:val>
                                        </p:tav>
                                      </p:tavLst>
                                    </p:anim>
                                    <p:anim calcmode="lin" valueType="num">
                                      <p:cBhvr additive="base">
                                        <p:cTn id="50"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anim calcmode="lin" valueType="num">
                                      <p:cBhvr additive="base">
                                        <p:cTn id="55" dur="500" fill="hold"/>
                                        <p:tgtEl>
                                          <p:spTgt spid="13"/>
                                        </p:tgtEl>
                                        <p:attrNameLst>
                                          <p:attrName>ppt_x</p:attrName>
                                        </p:attrNameLst>
                                      </p:cBhvr>
                                      <p:tavLst>
                                        <p:tav tm="0">
                                          <p:val>
                                            <p:strVal val="0-#ppt_w/2"/>
                                          </p:val>
                                        </p:tav>
                                        <p:tav tm="100000">
                                          <p:val>
                                            <p:strVal val="#ppt_x"/>
                                          </p:val>
                                        </p:tav>
                                      </p:tavLst>
                                    </p:anim>
                                    <p:anim calcmode="lin" valueType="num">
                                      <p:cBhvr additive="base">
                                        <p:cTn id="56"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grpId="0" nodeType="clickEffect">
                                  <p:stCondLst>
                                    <p:cond delay="0"/>
                                  </p:stCondLst>
                                  <p:childTnLst>
                                    <p:set>
                                      <p:cBhvr>
                                        <p:cTn id="60" dur="1" fill="hold">
                                          <p:stCondLst>
                                            <p:cond delay="0"/>
                                          </p:stCondLst>
                                        </p:cTn>
                                        <p:tgtEl>
                                          <p:spTgt spid="7"/>
                                        </p:tgtEl>
                                        <p:attrNameLst>
                                          <p:attrName>style.visibility</p:attrName>
                                        </p:attrNameLst>
                                      </p:cBhvr>
                                      <p:to>
                                        <p:strVal val="visible"/>
                                      </p:to>
                                    </p:set>
                                    <p:anim calcmode="lin" valueType="num">
                                      <p:cBhvr additive="base">
                                        <p:cTn id="61" dur="500" fill="hold"/>
                                        <p:tgtEl>
                                          <p:spTgt spid="7"/>
                                        </p:tgtEl>
                                        <p:attrNameLst>
                                          <p:attrName>ppt_x</p:attrName>
                                        </p:attrNameLst>
                                      </p:cBhvr>
                                      <p:tavLst>
                                        <p:tav tm="0">
                                          <p:val>
                                            <p:strVal val="0-#ppt_w/2"/>
                                          </p:val>
                                        </p:tav>
                                        <p:tav tm="100000">
                                          <p:val>
                                            <p:strVal val="#ppt_x"/>
                                          </p:val>
                                        </p:tav>
                                      </p:tavLst>
                                    </p:anim>
                                    <p:anim calcmode="lin" valueType="num">
                                      <p:cBhvr additive="base">
                                        <p:cTn id="62"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8" fill="hold" grpId="0" nodeType="clickEffect">
                                  <p:stCondLst>
                                    <p:cond delay="0"/>
                                  </p:stCondLst>
                                  <p:childTnLst>
                                    <p:set>
                                      <p:cBhvr>
                                        <p:cTn id="66" dur="1" fill="hold">
                                          <p:stCondLst>
                                            <p:cond delay="0"/>
                                          </p:stCondLst>
                                        </p:cTn>
                                        <p:tgtEl>
                                          <p:spTgt spid="9"/>
                                        </p:tgtEl>
                                        <p:attrNameLst>
                                          <p:attrName>style.visibility</p:attrName>
                                        </p:attrNameLst>
                                      </p:cBhvr>
                                      <p:to>
                                        <p:strVal val="visible"/>
                                      </p:to>
                                    </p:set>
                                    <p:anim calcmode="lin" valueType="num">
                                      <p:cBhvr additive="base">
                                        <p:cTn id="67" dur="500" fill="hold"/>
                                        <p:tgtEl>
                                          <p:spTgt spid="9"/>
                                        </p:tgtEl>
                                        <p:attrNameLst>
                                          <p:attrName>ppt_x</p:attrName>
                                        </p:attrNameLst>
                                      </p:cBhvr>
                                      <p:tavLst>
                                        <p:tav tm="0">
                                          <p:val>
                                            <p:strVal val="0-#ppt_w/2"/>
                                          </p:val>
                                        </p:tav>
                                        <p:tav tm="100000">
                                          <p:val>
                                            <p:strVal val="#ppt_x"/>
                                          </p:val>
                                        </p:tav>
                                      </p:tavLst>
                                    </p:anim>
                                    <p:anim calcmode="lin" valueType="num">
                                      <p:cBhvr additive="base">
                                        <p:cTn id="6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utoUpdateAnimBg="0"/>
      <p:bldP spid="6" grpId="0" animBg="1"/>
      <p:bldP spid="7" grpId="0" animBg="1"/>
      <p:bldP spid="8" grpId="0" autoUpdateAnimBg="0"/>
      <p:bldP spid="9" grpId="0" autoUpdateAnimBg="0"/>
      <p:bldP spid="10" grpId="0" animBg="1"/>
      <p:bldP spid="11" grpId="0" animBg="1"/>
      <p:bldP spid="12" grpId="0" autoUpdateAnimBg="0"/>
      <p:bldP spid="13" grpId="0" autoUpdateAnimBg="0"/>
      <p:bldP spid="14" grpId="0" animBg="1"/>
      <p:bldP spid="15" grpId="0"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幻灯片编号占位符 5"/>
          <p:cNvSpPr>
            <a:spLocks noGrp="1"/>
          </p:cNvSpPr>
          <p:nvPr>
            <p:ph type="sldNum" sz="quarter" idx="12"/>
          </p:nvPr>
        </p:nvSpPr>
        <p:spPr/>
        <p:txBody>
          <a:bodyPr/>
          <a:lstStyle/>
          <a:p>
            <a:fld id="{DE0E3F27-60C9-1742-9049-AABDA7A9D0EB}" type="slidenum">
              <a:rPr lang="en-US" altLang="zh-CN">
                <a:solidFill>
                  <a:srgbClr val="000000"/>
                </a:solidFill>
              </a:rPr>
              <a:pPr/>
              <a:t>39</a:t>
            </a:fld>
            <a:endParaRPr lang="en-US" altLang="zh-CN">
              <a:solidFill>
                <a:srgbClr val="000000"/>
              </a:solidFill>
            </a:endParaRPr>
          </a:p>
        </p:txBody>
      </p:sp>
      <p:sp>
        <p:nvSpPr>
          <p:cNvPr id="103426" name="Rectangle 2"/>
          <p:cNvSpPr>
            <a:spLocks noGrp="1" noChangeArrowheads="1"/>
          </p:cNvSpPr>
          <p:nvPr>
            <p:ph type="title"/>
          </p:nvPr>
        </p:nvSpPr>
        <p:spPr>
          <a:xfrm>
            <a:off x="627063" y="228600"/>
            <a:ext cx="3302000" cy="660400"/>
          </a:xfrm>
          <a:noFill/>
          <a:ln/>
          <a:extLst>
            <a:ext uri="{91240B29-F687-4f45-9708-019B960494DF}">
              <a14:hiddenLine xmlns="" xmlns:a14="http://schemas.microsoft.com/office/drawing/2010/main" w="12700">
                <a:solidFill>
                  <a:schemeClr val="tx1"/>
                </a:solidFill>
                <a:miter lim="800000"/>
                <a:headEnd/>
                <a:tailEnd/>
              </a14:hiddenLine>
            </a:ext>
          </a:extLst>
        </p:spPr>
        <p:txBody>
          <a:bodyPr wrap="none" lIns="63500" tIns="25400" rIns="63500" bIns="25400" anchor="t">
            <a:spAutoFit/>
          </a:bodyPr>
          <a:lstStyle/>
          <a:p>
            <a:r>
              <a:rPr lang="en-US" altLang="zh-CN" sz="4000"/>
              <a:t>DRAM </a:t>
            </a:r>
            <a:r>
              <a:rPr lang="zh-CN" altLang="en-US" sz="4000"/>
              <a:t>写时序</a:t>
            </a:r>
            <a:endParaRPr lang="zh-CN" altLang="en-US"/>
          </a:p>
        </p:txBody>
      </p:sp>
      <p:sp>
        <p:nvSpPr>
          <p:cNvPr id="103427" name="Line 3"/>
          <p:cNvSpPr>
            <a:spLocks noChangeShapeType="1"/>
          </p:cNvSpPr>
          <p:nvPr/>
        </p:nvSpPr>
        <p:spPr bwMode="auto">
          <a:xfrm>
            <a:off x="241300" y="46482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28" name="Rectangle 4"/>
          <p:cNvSpPr>
            <a:spLocks noChangeArrowheads="1"/>
          </p:cNvSpPr>
          <p:nvPr/>
        </p:nvSpPr>
        <p:spPr bwMode="auto">
          <a:xfrm>
            <a:off x="5575300" y="1536700"/>
            <a:ext cx="2193925" cy="669925"/>
          </a:xfrm>
          <a:prstGeom prst="rect">
            <a:avLst/>
          </a:prstGeom>
          <a:noFill/>
          <a:ln w="254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29" name="Rectangle 5"/>
          <p:cNvSpPr>
            <a:spLocks noChangeArrowheads="1"/>
          </p:cNvSpPr>
          <p:nvPr/>
        </p:nvSpPr>
        <p:spPr bwMode="auto">
          <a:xfrm>
            <a:off x="4710113" y="1600200"/>
            <a:ext cx="3270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A</a:t>
            </a:r>
          </a:p>
        </p:txBody>
      </p:sp>
      <p:sp>
        <p:nvSpPr>
          <p:cNvPr id="103430" name="Rectangle 6"/>
          <p:cNvSpPr>
            <a:spLocks noChangeArrowheads="1"/>
          </p:cNvSpPr>
          <p:nvPr/>
        </p:nvSpPr>
        <p:spPr bwMode="auto">
          <a:xfrm>
            <a:off x="8748713" y="1752600"/>
            <a:ext cx="3270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D</a:t>
            </a:r>
          </a:p>
        </p:txBody>
      </p:sp>
      <p:sp>
        <p:nvSpPr>
          <p:cNvPr id="103431" name="Line 7"/>
          <p:cNvSpPr>
            <a:spLocks noChangeShapeType="1"/>
          </p:cNvSpPr>
          <p:nvPr/>
        </p:nvSpPr>
        <p:spPr bwMode="auto">
          <a:xfrm flipH="1">
            <a:off x="7759700" y="1905000"/>
            <a:ext cx="1016000" cy="0"/>
          </a:xfrm>
          <a:prstGeom prst="line">
            <a:avLst/>
          </a:prstGeom>
          <a:noFill/>
          <a:ln w="25400">
            <a:solidFill>
              <a:schemeClr val="tx1"/>
            </a:solidFill>
            <a:round/>
            <a:headEnd type="triangle" w="med" len="me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32" name="Rectangle 8"/>
          <p:cNvSpPr>
            <a:spLocks noChangeArrowheads="1"/>
          </p:cNvSpPr>
          <p:nvPr/>
        </p:nvSpPr>
        <p:spPr bwMode="auto">
          <a:xfrm>
            <a:off x="7605713" y="838200"/>
            <a:ext cx="6762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OE_L</a:t>
            </a:r>
          </a:p>
        </p:txBody>
      </p:sp>
      <p:sp>
        <p:nvSpPr>
          <p:cNvPr id="103433" name="Line 9"/>
          <p:cNvSpPr>
            <a:spLocks noChangeShapeType="1"/>
          </p:cNvSpPr>
          <p:nvPr/>
        </p:nvSpPr>
        <p:spPr bwMode="auto">
          <a:xfrm>
            <a:off x="7391400" y="927100"/>
            <a:ext cx="0" cy="584200"/>
          </a:xfrm>
          <a:prstGeom prst="line">
            <a:avLst/>
          </a:prstGeom>
          <a:noFill/>
          <a:ln w="25400">
            <a:solidFill>
              <a:schemeClr val="accent2"/>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34" name="Line 10"/>
          <p:cNvSpPr>
            <a:spLocks noChangeShapeType="1"/>
          </p:cNvSpPr>
          <p:nvPr/>
        </p:nvSpPr>
        <p:spPr bwMode="auto">
          <a:xfrm>
            <a:off x="4737100" y="1905000"/>
            <a:ext cx="812800" cy="0"/>
          </a:xfrm>
          <a:prstGeom prst="line">
            <a:avLst/>
          </a:prstGeom>
          <a:noFill/>
          <a:ln w="254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35" name="Rectangle 11"/>
          <p:cNvSpPr>
            <a:spLocks noChangeArrowheads="1"/>
          </p:cNvSpPr>
          <p:nvPr/>
        </p:nvSpPr>
        <p:spPr bwMode="auto">
          <a:xfrm>
            <a:off x="6234113" y="1600200"/>
            <a:ext cx="949325" cy="5778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algn="ctr" eaLnBrk="0" fontAlgn="base" hangingPunct="0">
              <a:spcBef>
                <a:spcPct val="0"/>
              </a:spcBef>
              <a:spcAft>
                <a:spcPct val="0"/>
              </a:spcAft>
            </a:pPr>
            <a:r>
              <a:rPr kumimoji="1" lang="en-US" altLang="zh-CN" sz="1600" b="1">
                <a:solidFill>
                  <a:srgbClr val="000000"/>
                </a:solidFill>
              </a:rPr>
              <a:t>256K x 8</a:t>
            </a:r>
          </a:p>
          <a:p>
            <a:pPr algn="ctr" eaLnBrk="0" fontAlgn="base" hangingPunct="0">
              <a:spcBef>
                <a:spcPct val="0"/>
              </a:spcBef>
              <a:spcAft>
                <a:spcPct val="0"/>
              </a:spcAft>
            </a:pPr>
            <a:r>
              <a:rPr kumimoji="1" lang="en-US" altLang="zh-CN" sz="1600" b="1">
                <a:solidFill>
                  <a:srgbClr val="000000"/>
                </a:solidFill>
              </a:rPr>
              <a:t>DRAM</a:t>
            </a:r>
          </a:p>
        </p:txBody>
      </p:sp>
      <p:sp>
        <p:nvSpPr>
          <p:cNvPr id="103436" name="Line 12"/>
          <p:cNvSpPr>
            <a:spLocks noChangeShapeType="1"/>
          </p:cNvSpPr>
          <p:nvPr/>
        </p:nvSpPr>
        <p:spPr bwMode="auto">
          <a:xfrm flipH="1">
            <a:off x="5022850" y="1758950"/>
            <a:ext cx="165100" cy="21590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37" name="Line 13"/>
          <p:cNvSpPr>
            <a:spLocks noChangeShapeType="1"/>
          </p:cNvSpPr>
          <p:nvPr/>
        </p:nvSpPr>
        <p:spPr bwMode="auto">
          <a:xfrm flipH="1">
            <a:off x="8147050" y="1758950"/>
            <a:ext cx="165100" cy="21590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38" name="Rectangle 14"/>
          <p:cNvSpPr>
            <a:spLocks noChangeArrowheads="1"/>
          </p:cNvSpPr>
          <p:nvPr/>
        </p:nvSpPr>
        <p:spPr bwMode="auto">
          <a:xfrm>
            <a:off x="4862513" y="1928813"/>
            <a:ext cx="269875" cy="3016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400">
                <a:solidFill>
                  <a:srgbClr val="000000"/>
                </a:solidFill>
              </a:rPr>
              <a:t>9</a:t>
            </a:r>
          </a:p>
        </p:txBody>
      </p:sp>
      <p:sp>
        <p:nvSpPr>
          <p:cNvPr id="103439" name="Rectangle 15"/>
          <p:cNvSpPr>
            <a:spLocks noChangeArrowheads="1"/>
          </p:cNvSpPr>
          <p:nvPr/>
        </p:nvSpPr>
        <p:spPr bwMode="auto">
          <a:xfrm>
            <a:off x="7986713" y="1928813"/>
            <a:ext cx="269875" cy="3016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400">
                <a:solidFill>
                  <a:srgbClr val="000000"/>
                </a:solidFill>
              </a:rPr>
              <a:t>8</a:t>
            </a:r>
          </a:p>
        </p:txBody>
      </p:sp>
      <p:sp>
        <p:nvSpPr>
          <p:cNvPr id="103440" name="Rectangle 16"/>
          <p:cNvSpPr>
            <a:spLocks noChangeArrowheads="1"/>
          </p:cNvSpPr>
          <p:nvPr/>
        </p:nvSpPr>
        <p:spPr bwMode="auto">
          <a:xfrm>
            <a:off x="6767513" y="838200"/>
            <a:ext cx="7223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WE_L</a:t>
            </a:r>
          </a:p>
        </p:txBody>
      </p:sp>
      <p:sp>
        <p:nvSpPr>
          <p:cNvPr id="103441" name="Line 17"/>
          <p:cNvSpPr>
            <a:spLocks noChangeShapeType="1"/>
          </p:cNvSpPr>
          <p:nvPr/>
        </p:nvSpPr>
        <p:spPr bwMode="auto">
          <a:xfrm>
            <a:off x="7620000" y="927100"/>
            <a:ext cx="0" cy="584200"/>
          </a:xfrm>
          <a:prstGeom prst="line">
            <a:avLst/>
          </a:prstGeom>
          <a:noFill/>
          <a:ln w="25400">
            <a:solidFill>
              <a:schemeClr val="accent2"/>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42" name="Rectangle 18"/>
          <p:cNvSpPr>
            <a:spLocks noChangeArrowheads="1"/>
          </p:cNvSpPr>
          <p:nvPr/>
        </p:nvSpPr>
        <p:spPr bwMode="auto">
          <a:xfrm>
            <a:off x="5929313" y="838200"/>
            <a:ext cx="800100"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CAS_L</a:t>
            </a:r>
          </a:p>
        </p:txBody>
      </p:sp>
      <p:sp>
        <p:nvSpPr>
          <p:cNvPr id="103443" name="Line 19"/>
          <p:cNvSpPr>
            <a:spLocks noChangeShapeType="1"/>
          </p:cNvSpPr>
          <p:nvPr/>
        </p:nvSpPr>
        <p:spPr bwMode="auto">
          <a:xfrm>
            <a:off x="5715000" y="927100"/>
            <a:ext cx="0" cy="584200"/>
          </a:xfrm>
          <a:prstGeom prst="line">
            <a:avLst/>
          </a:prstGeom>
          <a:noFill/>
          <a:ln w="25400">
            <a:solidFill>
              <a:schemeClr val="accent2"/>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44" name="Rectangle 20"/>
          <p:cNvSpPr>
            <a:spLocks noChangeArrowheads="1"/>
          </p:cNvSpPr>
          <p:nvPr/>
        </p:nvSpPr>
        <p:spPr bwMode="auto">
          <a:xfrm>
            <a:off x="4938713" y="838200"/>
            <a:ext cx="800100"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RAS_L</a:t>
            </a:r>
          </a:p>
        </p:txBody>
      </p:sp>
      <p:sp>
        <p:nvSpPr>
          <p:cNvPr id="103445" name="Line 21"/>
          <p:cNvSpPr>
            <a:spLocks noChangeShapeType="1"/>
          </p:cNvSpPr>
          <p:nvPr/>
        </p:nvSpPr>
        <p:spPr bwMode="auto">
          <a:xfrm>
            <a:off x="5943600" y="927100"/>
            <a:ext cx="0" cy="584200"/>
          </a:xfrm>
          <a:prstGeom prst="line">
            <a:avLst/>
          </a:prstGeom>
          <a:noFill/>
          <a:ln w="25400">
            <a:solidFill>
              <a:schemeClr val="accent2"/>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46" name="Line 22"/>
          <p:cNvSpPr>
            <a:spLocks noChangeShapeType="1"/>
          </p:cNvSpPr>
          <p:nvPr/>
        </p:nvSpPr>
        <p:spPr bwMode="auto">
          <a:xfrm>
            <a:off x="7175500" y="4876800"/>
            <a:ext cx="965200" cy="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47" name="Line 23"/>
          <p:cNvSpPr>
            <a:spLocks noChangeShapeType="1"/>
          </p:cNvSpPr>
          <p:nvPr/>
        </p:nvSpPr>
        <p:spPr bwMode="auto">
          <a:xfrm>
            <a:off x="8318500" y="4648200"/>
            <a:ext cx="584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48" name="Rectangle 24"/>
          <p:cNvSpPr>
            <a:spLocks noChangeArrowheads="1"/>
          </p:cNvSpPr>
          <p:nvPr/>
        </p:nvSpPr>
        <p:spPr bwMode="auto">
          <a:xfrm>
            <a:off x="138113" y="4648200"/>
            <a:ext cx="755650"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WE_L</a:t>
            </a:r>
          </a:p>
        </p:txBody>
      </p:sp>
      <p:sp>
        <p:nvSpPr>
          <p:cNvPr id="103449" name="Line 25"/>
          <p:cNvSpPr>
            <a:spLocks noChangeShapeType="1"/>
          </p:cNvSpPr>
          <p:nvPr/>
        </p:nvSpPr>
        <p:spPr bwMode="auto">
          <a:xfrm>
            <a:off x="241300" y="3657600"/>
            <a:ext cx="203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50" name="Line 26"/>
          <p:cNvSpPr>
            <a:spLocks noChangeShapeType="1"/>
          </p:cNvSpPr>
          <p:nvPr/>
        </p:nvSpPr>
        <p:spPr bwMode="auto">
          <a:xfrm>
            <a:off x="241300" y="3962400"/>
            <a:ext cx="203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51" name="Line 27"/>
          <p:cNvSpPr>
            <a:spLocks noChangeShapeType="1"/>
          </p:cNvSpPr>
          <p:nvPr/>
        </p:nvSpPr>
        <p:spPr bwMode="auto">
          <a:xfrm>
            <a:off x="4699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52" name="Line 28"/>
          <p:cNvSpPr>
            <a:spLocks noChangeShapeType="1"/>
          </p:cNvSpPr>
          <p:nvPr/>
        </p:nvSpPr>
        <p:spPr bwMode="auto">
          <a:xfrm flipV="1">
            <a:off x="4699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53" name="Rectangle 29"/>
          <p:cNvSpPr>
            <a:spLocks noChangeArrowheads="1"/>
          </p:cNvSpPr>
          <p:nvPr/>
        </p:nvSpPr>
        <p:spPr bwMode="auto">
          <a:xfrm>
            <a:off x="138113" y="3657600"/>
            <a:ext cx="3270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A</a:t>
            </a:r>
          </a:p>
        </p:txBody>
      </p:sp>
      <p:sp>
        <p:nvSpPr>
          <p:cNvPr id="103454" name="Line 30"/>
          <p:cNvSpPr>
            <a:spLocks noChangeShapeType="1"/>
          </p:cNvSpPr>
          <p:nvPr/>
        </p:nvSpPr>
        <p:spPr bwMode="auto">
          <a:xfrm>
            <a:off x="622300" y="36576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55" name="Line 31"/>
          <p:cNvSpPr>
            <a:spLocks noChangeShapeType="1"/>
          </p:cNvSpPr>
          <p:nvPr/>
        </p:nvSpPr>
        <p:spPr bwMode="auto">
          <a:xfrm>
            <a:off x="622300" y="39624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56" name="Line 32"/>
          <p:cNvSpPr>
            <a:spLocks noChangeShapeType="1"/>
          </p:cNvSpPr>
          <p:nvPr/>
        </p:nvSpPr>
        <p:spPr bwMode="auto">
          <a:xfrm>
            <a:off x="19177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57" name="Line 33"/>
          <p:cNvSpPr>
            <a:spLocks noChangeShapeType="1"/>
          </p:cNvSpPr>
          <p:nvPr/>
        </p:nvSpPr>
        <p:spPr bwMode="auto">
          <a:xfrm flipV="1">
            <a:off x="19177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58" name="Line 34"/>
          <p:cNvSpPr>
            <a:spLocks noChangeShapeType="1"/>
          </p:cNvSpPr>
          <p:nvPr/>
        </p:nvSpPr>
        <p:spPr bwMode="auto">
          <a:xfrm>
            <a:off x="3670300" y="3657600"/>
            <a:ext cx="736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59" name="Line 35"/>
          <p:cNvSpPr>
            <a:spLocks noChangeShapeType="1"/>
          </p:cNvSpPr>
          <p:nvPr/>
        </p:nvSpPr>
        <p:spPr bwMode="auto">
          <a:xfrm>
            <a:off x="3670300" y="3962400"/>
            <a:ext cx="736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60" name="Line 36"/>
          <p:cNvSpPr>
            <a:spLocks noChangeShapeType="1"/>
          </p:cNvSpPr>
          <p:nvPr/>
        </p:nvSpPr>
        <p:spPr bwMode="auto">
          <a:xfrm>
            <a:off x="1003300" y="4267200"/>
            <a:ext cx="7899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61" name="Rectangle 37"/>
          <p:cNvSpPr>
            <a:spLocks noChangeArrowheads="1"/>
          </p:cNvSpPr>
          <p:nvPr/>
        </p:nvSpPr>
        <p:spPr bwMode="auto">
          <a:xfrm>
            <a:off x="990600" y="3657600"/>
            <a:ext cx="7905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行地址</a:t>
            </a:r>
            <a:endParaRPr kumimoji="1" lang="zh-CN" altLang="en-US" sz="1600" b="1">
              <a:solidFill>
                <a:srgbClr val="000000"/>
              </a:solidFill>
            </a:endParaRPr>
          </a:p>
        </p:txBody>
      </p:sp>
      <p:sp>
        <p:nvSpPr>
          <p:cNvPr id="103462" name="Rectangle 38"/>
          <p:cNvSpPr>
            <a:spLocks noChangeArrowheads="1"/>
          </p:cNvSpPr>
          <p:nvPr/>
        </p:nvSpPr>
        <p:spPr bwMode="auto">
          <a:xfrm>
            <a:off x="138113" y="4191000"/>
            <a:ext cx="711200"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OE_L</a:t>
            </a:r>
          </a:p>
        </p:txBody>
      </p:sp>
      <p:sp>
        <p:nvSpPr>
          <p:cNvPr id="103463" name="Rectangle 39"/>
          <p:cNvSpPr>
            <a:spLocks noChangeArrowheads="1"/>
          </p:cNvSpPr>
          <p:nvPr/>
        </p:nvSpPr>
        <p:spPr bwMode="auto">
          <a:xfrm>
            <a:off x="3719513" y="3657600"/>
            <a:ext cx="6207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Junk</a:t>
            </a:r>
          </a:p>
        </p:txBody>
      </p:sp>
      <p:sp>
        <p:nvSpPr>
          <p:cNvPr id="103464" name="Line 40"/>
          <p:cNvSpPr>
            <a:spLocks noChangeShapeType="1"/>
          </p:cNvSpPr>
          <p:nvPr/>
        </p:nvSpPr>
        <p:spPr bwMode="auto">
          <a:xfrm>
            <a:off x="1143000" y="2298700"/>
            <a:ext cx="0" cy="3708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65" name="Rectangle 41"/>
          <p:cNvSpPr>
            <a:spLocks noChangeArrowheads="1"/>
          </p:cNvSpPr>
          <p:nvPr/>
        </p:nvSpPr>
        <p:spPr bwMode="auto">
          <a:xfrm>
            <a:off x="2754313" y="5562600"/>
            <a:ext cx="12049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algn="ctr" eaLnBrk="0" fontAlgn="base" hangingPunct="0">
              <a:spcBef>
                <a:spcPct val="0"/>
              </a:spcBef>
              <a:spcAft>
                <a:spcPct val="0"/>
              </a:spcAft>
            </a:pPr>
            <a:r>
              <a:rPr kumimoji="1" lang="zh-CN" altLang="en-US" sz="1600" b="1">
                <a:solidFill>
                  <a:srgbClr val="000000"/>
                </a:solidFill>
              </a:rPr>
              <a:t>写访问时间</a:t>
            </a:r>
          </a:p>
        </p:txBody>
      </p:sp>
      <p:sp>
        <p:nvSpPr>
          <p:cNvPr id="103466" name="Rectangle 42"/>
          <p:cNvSpPr>
            <a:spLocks noChangeArrowheads="1"/>
          </p:cNvSpPr>
          <p:nvPr/>
        </p:nvSpPr>
        <p:spPr bwMode="auto">
          <a:xfrm>
            <a:off x="5649913" y="5562600"/>
            <a:ext cx="12049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algn="ctr" eaLnBrk="0" fontAlgn="base" hangingPunct="0">
              <a:spcBef>
                <a:spcPct val="0"/>
              </a:spcBef>
              <a:spcAft>
                <a:spcPct val="0"/>
              </a:spcAft>
            </a:pPr>
            <a:r>
              <a:rPr kumimoji="1" lang="zh-CN" altLang="en-US" sz="1600" b="1">
                <a:solidFill>
                  <a:srgbClr val="000000"/>
                </a:solidFill>
              </a:rPr>
              <a:t>写访问时间</a:t>
            </a:r>
          </a:p>
        </p:txBody>
      </p:sp>
      <p:sp>
        <p:nvSpPr>
          <p:cNvPr id="103467" name="Line 43"/>
          <p:cNvSpPr>
            <a:spLocks noChangeShapeType="1"/>
          </p:cNvSpPr>
          <p:nvPr/>
        </p:nvSpPr>
        <p:spPr bwMode="auto">
          <a:xfrm>
            <a:off x="241300" y="3200400"/>
            <a:ext cx="2108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68" name="Line 44"/>
          <p:cNvSpPr>
            <a:spLocks noChangeShapeType="1"/>
          </p:cNvSpPr>
          <p:nvPr/>
        </p:nvSpPr>
        <p:spPr bwMode="auto">
          <a:xfrm>
            <a:off x="2374900" y="3213100"/>
            <a:ext cx="127000" cy="2032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69" name="Line 45"/>
          <p:cNvSpPr>
            <a:spLocks noChangeShapeType="1"/>
          </p:cNvSpPr>
          <p:nvPr/>
        </p:nvSpPr>
        <p:spPr bwMode="auto">
          <a:xfrm>
            <a:off x="2527300" y="3429000"/>
            <a:ext cx="1651000" cy="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70" name="Line 46"/>
          <p:cNvSpPr>
            <a:spLocks noChangeShapeType="1"/>
          </p:cNvSpPr>
          <p:nvPr/>
        </p:nvSpPr>
        <p:spPr bwMode="auto">
          <a:xfrm flipV="1">
            <a:off x="4203700" y="3187700"/>
            <a:ext cx="127000" cy="2540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71" name="Line 47"/>
          <p:cNvSpPr>
            <a:spLocks noChangeShapeType="1"/>
          </p:cNvSpPr>
          <p:nvPr/>
        </p:nvSpPr>
        <p:spPr bwMode="auto">
          <a:xfrm>
            <a:off x="4356100" y="3200400"/>
            <a:ext cx="19558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72" name="Rectangle 48"/>
          <p:cNvSpPr>
            <a:spLocks noChangeArrowheads="1"/>
          </p:cNvSpPr>
          <p:nvPr/>
        </p:nvSpPr>
        <p:spPr bwMode="auto">
          <a:xfrm>
            <a:off x="138113" y="3200400"/>
            <a:ext cx="8223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CAS_L</a:t>
            </a:r>
          </a:p>
        </p:txBody>
      </p:sp>
      <p:grpSp>
        <p:nvGrpSpPr>
          <p:cNvPr id="103473" name="Group 49"/>
          <p:cNvGrpSpPr>
            <a:grpSpLocks/>
          </p:cNvGrpSpPr>
          <p:nvPr/>
        </p:nvGrpSpPr>
        <p:grpSpPr bwMode="auto">
          <a:xfrm>
            <a:off x="138113" y="2654300"/>
            <a:ext cx="8764587" cy="346075"/>
            <a:chOff x="87" y="1672"/>
            <a:chExt cx="5521" cy="218"/>
          </a:xfrm>
        </p:grpSpPr>
        <p:sp>
          <p:nvSpPr>
            <p:cNvPr id="103474" name="Line 50"/>
            <p:cNvSpPr>
              <a:spLocks noChangeShapeType="1"/>
            </p:cNvSpPr>
            <p:nvPr/>
          </p:nvSpPr>
          <p:spPr bwMode="auto">
            <a:xfrm>
              <a:off x="152" y="1680"/>
              <a:ext cx="512"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75" name="Line 51"/>
            <p:cNvSpPr>
              <a:spLocks noChangeShapeType="1"/>
            </p:cNvSpPr>
            <p:nvPr/>
          </p:nvSpPr>
          <p:spPr bwMode="auto">
            <a:xfrm>
              <a:off x="680" y="1688"/>
              <a:ext cx="80" cy="12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76" name="Line 52"/>
            <p:cNvSpPr>
              <a:spLocks noChangeShapeType="1"/>
            </p:cNvSpPr>
            <p:nvPr/>
          </p:nvSpPr>
          <p:spPr bwMode="auto">
            <a:xfrm>
              <a:off x="776" y="1824"/>
              <a:ext cx="1856"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77" name="Line 53"/>
            <p:cNvSpPr>
              <a:spLocks noChangeShapeType="1"/>
            </p:cNvSpPr>
            <p:nvPr/>
          </p:nvSpPr>
          <p:spPr bwMode="auto">
            <a:xfrm flipV="1">
              <a:off x="2648" y="1672"/>
              <a:ext cx="80" cy="16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78" name="Line 54"/>
            <p:cNvSpPr>
              <a:spLocks noChangeShapeType="1"/>
            </p:cNvSpPr>
            <p:nvPr/>
          </p:nvSpPr>
          <p:spPr bwMode="auto">
            <a:xfrm>
              <a:off x="2744" y="1680"/>
              <a:ext cx="416"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79" name="Rectangle 55"/>
            <p:cNvSpPr>
              <a:spLocks noChangeArrowheads="1"/>
            </p:cNvSpPr>
            <p:nvPr/>
          </p:nvSpPr>
          <p:spPr bwMode="auto">
            <a:xfrm>
              <a:off x="87" y="1680"/>
              <a:ext cx="518" cy="2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RAS_L</a:t>
              </a:r>
            </a:p>
          </p:txBody>
        </p:sp>
        <p:sp>
          <p:nvSpPr>
            <p:cNvPr id="103480" name="Line 56"/>
            <p:cNvSpPr>
              <a:spLocks noChangeShapeType="1"/>
            </p:cNvSpPr>
            <p:nvPr/>
          </p:nvSpPr>
          <p:spPr bwMode="auto">
            <a:xfrm>
              <a:off x="3176" y="1688"/>
              <a:ext cx="80" cy="12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81" name="Line 57"/>
            <p:cNvSpPr>
              <a:spLocks noChangeShapeType="1"/>
            </p:cNvSpPr>
            <p:nvPr/>
          </p:nvSpPr>
          <p:spPr bwMode="auto">
            <a:xfrm>
              <a:off x="3272" y="1824"/>
              <a:ext cx="1856"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82" name="Line 58"/>
            <p:cNvSpPr>
              <a:spLocks noChangeShapeType="1"/>
            </p:cNvSpPr>
            <p:nvPr/>
          </p:nvSpPr>
          <p:spPr bwMode="auto">
            <a:xfrm flipV="1">
              <a:off x="5144" y="1672"/>
              <a:ext cx="80" cy="16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83" name="Line 59"/>
            <p:cNvSpPr>
              <a:spLocks noChangeShapeType="1"/>
            </p:cNvSpPr>
            <p:nvPr/>
          </p:nvSpPr>
          <p:spPr bwMode="auto">
            <a:xfrm>
              <a:off x="5240" y="1680"/>
              <a:ext cx="368"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grpSp>
      <p:sp>
        <p:nvSpPr>
          <p:cNvPr id="103484" name="Rectangle 60"/>
          <p:cNvSpPr>
            <a:spLocks noChangeArrowheads="1"/>
          </p:cNvSpPr>
          <p:nvPr/>
        </p:nvSpPr>
        <p:spPr bwMode="auto">
          <a:xfrm>
            <a:off x="2438400" y="3657600"/>
            <a:ext cx="7905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列地址</a:t>
            </a:r>
          </a:p>
        </p:txBody>
      </p:sp>
      <p:sp>
        <p:nvSpPr>
          <p:cNvPr id="103485" name="Line 61"/>
          <p:cNvSpPr>
            <a:spLocks noChangeShapeType="1"/>
          </p:cNvSpPr>
          <p:nvPr/>
        </p:nvSpPr>
        <p:spPr bwMode="auto">
          <a:xfrm>
            <a:off x="35179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86" name="Line 62"/>
          <p:cNvSpPr>
            <a:spLocks noChangeShapeType="1"/>
          </p:cNvSpPr>
          <p:nvPr/>
        </p:nvSpPr>
        <p:spPr bwMode="auto">
          <a:xfrm flipV="1">
            <a:off x="35179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87" name="Line 63"/>
          <p:cNvSpPr>
            <a:spLocks noChangeShapeType="1"/>
          </p:cNvSpPr>
          <p:nvPr/>
        </p:nvSpPr>
        <p:spPr bwMode="auto">
          <a:xfrm>
            <a:off x="2070100" y="39624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88" name="Line 64"/>
          <p:cNvSpPr>
            <a:spLocks noChangeShapeType="1"/>
          </p:cNvSpPr>
          <p:nvPr/>
        </p:nvSpPr>
        <p:spPr bwMode="auto">
          <a:xfrm>
            <a:off x="2070100" y="36576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89" name="Line 65"/>
          <p:cNvSpPr>
            <a:spLocks noChangeShapeType="1"/>
          </p:cNvSpPr>
          <p:nvPr/>
        </p:nvSpPr>
        <p:spPr bwMode="auto">
          <a:xfrm>
            <a:off x="44323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90" name="Line 66"/>
          <p:cNvSpPr>
            <a:spLocks noChangeShapeType="1"/>
          </p:cNvSpPr>
          <p:nvPr/>
        </p:nvSpPr>
        <p:spPr bwMode="auto">
          <a:xfrm flipV="1">
            <a:off x="44323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91" name="Line 67"/>
          <p:cNvSpPr>
            <a:spLocks noChangeShapeType="1"/>
          </p:cNvSpPr>
          <p:nvPr/>
        </p:nvSpPr>
        <p:spPr bwMode="auto">
          <a:xfrm>
            <a:off x="4584700" y="36576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92" name="Line 68"/>
          <p:cNvSpPr>
            <a:spLocks noChangeShapeType="1"/>
          </p:cNvSpPr>
          <p:nvPr/>
        </p:nvSpPr>
        <p:spPr bwMode="auto">
          <a:xfrm>
            <a:off x="4584700" y="39624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93" name="Line 69"/>
          <p:cNvSpPr>
            <a:spLocks noChangeShapeType="1"/>
          </p:cNvSpPr>
          <p:nvPr/>
        </p:nvSpPr>
        <p:spPr bwMode="auto">
          <a:xfrm>
            <a:off x="58801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94" name="Line 70"/>
          <p:cNvSpPr>
            <a:spLocks noChangeShapeType="1"/>
          </p:cNvSpPr>
          <p:nvPr/>
        </p:nvSpPr>
        <p:spPr bwMode="auto">
          <a:xfrm flipV="1">
            <a:off x="58801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95" name="Rectangle 71"/>
          <p:cNvSpPr>
            <a:spLocks noChangeArrowheads="1"/>
          </p:cNvSpPr>
          <p:nvPr/>
        </p:nvSpPr>
        <p:spPr bwMode="auto">
          <a:xfrm>
            <a:off x="4800600" y="3657600"/>
            <a:ext cx="7905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行地址</a:t>
            </a:r>
          </a:p>
        </p:txBody>
      </p:sp>
      <p:sp>
        <p:nvSpPr>
          <p:cNvPr id="103496" name="Rectangle 72"/>
          <p:cNvSpPr>
            <a:spLocks noChangeArrowheads="1"/>
          </p:cNvSpPr>
          <p:nvPr/>
        </p:nvSpPr>
        <p:spPr bwMode="auto">
          <a:xfrm>
            <a:off x="7758113" y="3657600"/>
            <a:ext cx="6207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Junk</a:t>
            </a:r>
          </a:p>
        </p:txBody>
      </p:sp>
      <p:sp>
        <p:nvSpPr>
          <p:cNvPr id="103497" name="Rectangle 73"/>
          <p:cNvSpPr>
            <a:spLocks noChangeArrowheads="1"/>
          </p:cNvSpPr>
          <p:nvPr/>
        </p:nvSpPr>
        <p:spPr bwMode="auto">
          <a:xfrm>
            <a:off x="6477000" y="3657600"/>
            <a:ext cx="7905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列地址</a:t>
            </a:r>
            <a:endParaRPr kumimoji="1" lang="zh-CN" altLang="en-US" sz="1600" b="1">
              <a:solidFill>
                <a:srgbClr val="000000"/>
              </a:solidFill>
            </a:endParaRPr>
          </a:p>
        </p:txBody>
      </p:sp>
      <p:sp>
        <p:nvSpPr>
          <p:cNvPr id="103498" name="Line 74"/>
          <p:cNvSpPr>
            <a:spLocks noChangeShapeType="1"/>
          </p:cNvSpPr>
          <p:nvPr/>
        </p:nvSpPr>
        <p:spPr bwMode="auto">
          <a:xfrm>
            <a:off x="74803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499" name="Line 75"/>
          <p:cNvSpPr>
            <a:spLocks noChangeShapeType="1"/>
          </p:cNvSpPr>
          <p:nvPr/>
        </p:nvSpPr>
        <p:spPr bwMode="auto">
          <a:xfrm flipV="1">
            <a:off x="74803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0" name="Line 76"/>
          <p:cNvSpPr>
            <a:spLocks noChangeShapeType="1"/>
          </p:cNvSpPr>
          <p:nvPr/>
        </p:nvSpPr>
        <p:spPr bwMode="auto">
          <a:xfrm>
            <a:off x="6032500" y="39624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1" name="Line 77"/>
          <p:cNvSpPr>
            <a:spLocks noChangeShapeType="1"/>
          </p:cNvSpPr>
          <p:nvPr/>
        </p:nvSpPr>
        <p:spPr bwMode="auto">
          <a:xfrm>
            <a:off x="6032500" y="36576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2" name="Line 78"/>
          <p:cNvSpPr>
            <a:spLocks noChangeShapeType="1"/>
          </p:cNvSpPr>
          <p:nvPr/>
        </p:nvSpPr>
        <p:spPr bwMode="auto">
          <a:xfrm>
            <a:off x="6337300" y="3213100"/>
            <a:ext cx="127000" cy="2032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3" name="Line 79"/>
          <p:cNvSpPr>
            <a:spLocks noChangeShapeType="1"/>
          </p:cNvSpPr>
          <p:nvPr/>
        </p:nvSpPr>
        <p:spPr bwMode="auto">
          <a:xfrm>
            <a:off x="6489700" y="3429000"/>
            <a:ext cx="1651000" cy="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4" name="Line 80"/>
          <p:cNvSpPr>
            <a:spLocks noChangeShapeType="1"/>
          </p:cNvSpPr>
          <p:nvPr/>
        </p:nvSpPr>
        <p:spPr bwMode="auto">
          <a:xfrm flipV="1">
            <a:off x="8166100" y="3187700"/>
            <a:ext cx="127000" cy="2540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5" name="Line 81"/>
          <p:cNvSpPr>
            <a:spLocks noChangeShapeType="1"/>
          </p:cNvSpPr>
          <p:nvPr/>
        </p:nvSpPr>
        <p:spPr bwMode="auto">
          <a:xfrm>
            <a:off x="8318500" y="3200400"/>
            <a:ext cx="584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6" name="Line 82"/>
          <p:cNvSpPr>
            <a:spLocks noChangeShapeType="1"/>
          </p:cNvSpPr>
          <p:nvPr/>
        </p:nvSpPr>
        <p:spPr bwMode="auto">
          <a:xfrm>
            <a:off x="2438400" y="3136900"/>
            <a:ext cx="0" cy="26416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7" name="Line 83"/>
          <p:cNvSpPr>
            <a:spLocks noChangeShapeType="1"/>
          </p:cNvSpPr>
          <p:nvPr/>
        </p:nvSpPr>
        <p:spPr bwMode="auto">
          <a:xfrm>
            <a:off x="35814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8" name="Line 84"/>
          <p:cNvSpPr>
            <a:spLocks noChangeShapeType="1"/>
          </p:cNvSpPr>
          <p:nvPr/>
        </p:nvSpPr>
        <p:spPr bwMode="auto">
          <a:xfrm>
            <a:off x="5105400" y="2298700"/>
            <a:ext cx="0" cy="37846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09" name="Line 85"/>
          <p:cNvSpPr>
            <a:spLocks noChangeShapeType="1"/>
          </p:cNvSpPr>
          <p:nvPr/>
        </p:nvSpPr>
        <p:spPr bwMode="auto">
          <a:xfrm>
            <a:off x="6400800" y="3136900"/>
            <a:ext cx="0" cy="1041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0" name="Line 86"/>
          <p:cNvSpPr>
            <a:spLocks noChangeShapeType="1"/>
          </p:cNvSpPr>
          <p:nvPr/>
        </p:nvSpPr>
        <p:spPr bwMode="auto">
          <a:xfrm>
            <a:off x="75438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1" name="Line 87"/>
          <p:cNvSpPr>
            <a:spLocks noChangeShapeType="1"/>
          </p:cNvSpPr>
          <p:nvPr/>
        </p:nvSpPr>
        <p:spPr bwMode="auto">
          <a:xfrm>
            <a:off x="7632700" y="3657600"/>
            <a:ext cx="736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2" name="Line 88"/>
          <p:cNvSpPr>
            <a:spLocks noChangeShapeType="1"/>
          </p:cNvSpPr>
          <p:nvPr/>
        </p:nvSpPr>
        <p:spPr bwMode="auto">
          <a:xfrm>
            <a:off x="7632700" y="3962400"/>
            <a:ext cx="736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3" name="Line 89"/>
          <p:cNvSpPr>
            <a:spLocks noChangeShapeType="1"/>
          </p:cNvSpPr>
          <p:nvPr/>
        </p:nvSpPr>
        <p:spPr bwMode="auto">
          <a:xfrm>
            <a:off x="83947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4" name="Line 90"/>
          <p:cNvSpPr>
            <a:spLocks noChangeShapeType="1"/>
          </p:cNvSpPr>
          <p:nvPr/>
        </p:nvSpPr>
        <p:spPr bwMode="auto">
          <a:xfrm flipV="1">
            <a:off x="83947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5" name="Line 91"/>
          <p:cNvSpPr>
            <a:spLocks noChangeShapeType="1"/>
          </p:cNvSpPr>
          <p:nvPr/>
        </p:nvSpPr>
        <p:spPr bwMode="auto">
          <a:xfrm>
            <a:off x="4267200" y="3136900"/>
            <a:ext cx="0" cy="28702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6" name="Line 92"/>
          <p:cNvSpPr>
            <a:spLocks noChangeShapeType="1"/>
          </p:cNvSpPr>
          <p:nvPr/>
        </p:nvSpPr>
        <p:spPr bwMode="auto">
          <a:xfrm>
            <a:off x="8229600" y="3136900"/>
            <a:ext cx="0" cy="28702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7" name="Line 93"/>
          <p:cNvSpPr>
            <a:spLocks noChangeShapeType="1"/>
          </p:cNvSpPr>
          <p:nvPr/>
        </p:nvSpPr>
        <p:spPr bwMode="auto">
          <a:xfrm>
            <a:off x="8547100" y="3657600"/>
            <a:ext cx="355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8" name="Line 94"/>
          <p:cNvSpPr>
            <a:spLocks noChangeShapeType="1"/>
          </p:cNvSpPr>
          <p:nvPr/>
        </p:nvSpPr>
        <p:spPr bwMode="auto">
          <a:xfrm>
            <a:off x="8547100" y="3962400"/>
            <a:ext cx="355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19" name="Line 95"/>
          <p:cNvSpPr>
            <a:spLocks noChangeShapeType="1"/>
          </p:cNvSpPr>
          <p:nvPr/>
        </p:nvSpPr>
        <p:spPr bwMode="auto">
          <a:xfrm flipV="1">
            <a:off x="850900" y="4254500"/>
            <a:ext cx="127000" cy="2540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0" name="Line 96"/>
          <p:cNvSpPr>
            <a:spLocks noChangeShapeType="1"/>
          </p:cNvSpPr>
          <p:nvPr/>
        </p:nvSpPr>
        <p:spPr bwMode="auto">
          <a:xfrm flipH="1">
            <a:off x="215900" y="4495800"/>
            <a:ext cx="635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1" name="Line 97"/>
          <p:cNvSpPr>
            <a:spLocks noChangeShapeType="1"/>
          </p:cNvSpPr>
          <p:nvPr/>
        </p:nvSpPr>
        <p:spPr bwMode="auto">
          <a:xfrm flipV="1">
            <a:off x="4203700" y="4635500"/>
            <a:ext cx="127000" cy="2540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2" name="Line 98"/>
          <p:cNvSpPr>
            <a:spLocks noChangeShapeType="1"/>
          </p:cNvSpPr>
          <p:nvPr/>
        </p:nvSpPr>
        <p:spPr bwMode="auto">
          <a:xfrm>
            <a:off x="19812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3" name="Line 99"/>
          <p:cNvSpPr>
            <a:spLocks noChangeShapeType="1"/>
          </p:cNvSpPr>
          <p:nvPr/>
        </p:nvSpPr>
        <p:spPr bwMode="auto">
          <a:xfrm>
            <a:off x="5334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4" name="Line 100"/>
          <p:cNvSpPr>
            <a:spLocks noChangeShapeType="1"/>
          </p:cNvSpPr>
          <p:nvPr/>
        </p:nvSpPr>
        <p:spPr bwMode="auto">
          <a:xfrm flipV="1">
            <a:off x="8166100" y="4635500"/>
            <a:ext cx="127000" cy="2540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5" name="Line 101"/>
          <p:cNvSpPr>
            <a:spLocks noChangeShapeType="1"/>
          </p:cNvSpPr>
          <p:nvPr/>
        </p:nvSpPr>
        <p:spPr bwMode="auto">
          <a:xfrm>
            <a:off x="7023100" y="4660900"/>
            <a:ext cx="127000" cy="2032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6" name="Line 102"/>
          <p:cNvSpPr>
            <a:spLocks noChangeShapeType="1"/>
          </p:cNvSpPr>
          <p:nvPr/>
        </p:nvSpPr>
        <p:spPr bwMode="auto">
          <a:xfrm>
            <a:off x="4356100" y="4648200"/>
            <a:ext cx="2641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7" name="Line 103"/>
          <p:cNvSpPr>
            <a:spLocks noChangeShapeType="1"/>
          </p:cNvSpPr>
          <p:nvPr/>
        </p:nvSpPr>
        <p:spPr bwMode="auto">
          <a:xfrm>
            <a:off x="1689100" y="4876800"/>
            <a:ext cx="2489200" cy="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8" name="Line 104"/>
          <p:cNvSpPr>
            <a:spLocks noChangeShapeType="1"/>
          </p:cNvSpPr>
          <p:nvPr/>
        </p:nvSpPr>
        <p:spPr bwMode="auto">
          <a:xfrm>
            <a:off x="1536700" y="4660900"/>
            <a:ext cx="127000" cy="2032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29" name="Rectangle 105"/>
          <p:cNvSpPr>
            <a:spLocks noChangeArrowheads="1"/>
          </p:cNvSpPr>
          <p:nvPr/>
        </p:nvSpPr>
        <p:spPr bwMode="auto">
          <a:xfrm>
            <a:off x="138113" y="5105400"/>
            <a:ext cx="3270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D</a:t>
            </a:r>
          </a:p>
        </p:txBody>
      </p:sp>
      <p:sp>
        <p:nvSpPr>
          <p:cNvPr id="103530" name="Line 106"/>
          <p:cNvSpPr>
            <a:spLocks noChangeShapeType="1"/>
          </p:cNvSpPr>
          <p:nvPr/>
        </p:nvSpPr>
        <p:spPr bwMode="auto">
          <a:xfrm>
            <a:off x="241300" y="5105400"/>
            <a:ext cx="1498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31" name="Line 107"/>
          <p:cNvSpPr>
            <a:spLocks noChangeShapeType="1"/>
          </p:cNvSpPr>
          <p:nvPr/>
        </p:nvSpPr>
        <p:spPr bwMode="auto">
          <a:xfrm>
            <a:off x="241300" y="5410200"/>
            <a:ext cx="1498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32" name="Line 108"/>
          <p:cNvSpPr>
            <a:spLocks noChangeShapeType="1"/>
          </p:cNvSpPr>
          <p:nvPr/>
        </p:nvSpPr>
        <p:spPr bwMode="auto">
          <a:xfrm>
            <a:off x="1765300" y="51181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33" name="Line 109"/>
          <p:cNvSpPr>
            <a:spLocks noChangeShapeType="1"/>
          </p:cNvSpPr>
          <p:nvPr/>
        </p:nvSpPr>
        <p:spPr bwMode="auto">
          <a:xfrm flipV="1">
            <a:off x="1765300" y="50927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34" name="Line 110"/>
          <p:cNvSpPr>
            <a:spLocks noChangeShapeType="1"/>
          </p:cNvSpPr>
          <p:nvPr/>
        </p:nvSpPr>
        <p:spPr bwMode="auto">
          <a:xfrm>
            <a:off x="3517900" y="5105400"/>
            <a:ext cx="27178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35" name="Line 111"/>
          <p:cNvSpPr>
            <a:spLocks noChangeShapeType="1"/>
          </p:cNvSpPr>
          <p:nvPr/>
        </p:nvSpPr>
        <p:spPr bwMode="auto">
          <a:xfrm>
            <a:off x="3517900" y="5410200"/>
            <a:ext cx="27178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36" name="Rectangle 112"/>
          <p:cNvSpPr>
            <a:spLocks noChangeArrowheads="1"/>
          </p:cNvSpPr>
          <p:nvPr/>
        </p:nvSpPr>
        <p:spPr bwMode="auto">
          <a:xfrm>
            <a:off x="747713" y="5105400"/>
            <a:ext cx="6207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Junk</a:t>
            </a:r>
          </a:p>
        </p:txBody>
      </p:sp>
      <p:sp>
        <p:nvSpPr>
          <p:cNvPr id="103537" name="Rectangle 113"/>
          <p:cNvSpPr>
            <a:spLocks noChangeArrowheads="1"/>
          </p:cNvSpPr>
          <p:nvPr/>
        </p:nvSpPr>
        <p:spPr bwMode="auto">
          <a:xfrm>
            <a:off x="4481513" y="5105400"/>
            <a:ext cx="6207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Junk</a:t>
            </a:r>
          </a:p>
        </p:txBody>
      </p:sp>
      <p:sp>
        <p:nvSpPr>
          <p:cNvPr id="103538" name="Rectangle 114"/>
          <p:cNvSpPr>
            <a:spLocks noChangeArrowheads="1"/>
          </p:cNvSpPr>
          <p:nvPr/>
        </p:nvSpPr>
        <p:spPr bwMode="auto">
          <a:xfrm>
            <a:off x="2209800" y="5105400"/>
            <a:ext cx="10001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b="1">
                <a:solidFill>
                  <a:srgbClr val="000000"/>
                </a:solidFill>
              </a:rPr>
              <a:t>写入数据</a:t>
            </a:r>
          </a:p>
        </p:txBody>
      </p:sp>
      <p:sp>
        <p:nvSpPr>
          <p:cNvPr id="103539" name="Line 115"/>
          <p:cNvSpPr>
            <a:spLocks noChangeShapeType="1"/>
          </p:cNvSpPr>
          <p:nvPr/>
        </p:nvSpPr>
        <p:spPr bwMode="auto">
          <a:xfrm>
            <a:off x="3365500" y="51181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40" name="Line 116"/>
          <p:cNvSpPr>
            <a:spLocks noChangeShapeType="1"/>
          </p:cNvSpPr>
          <p:nvPr/>
        </p:nvSpPr>
        <p:spPr bwMode="auto">
          <a:xfrm flipV="1">
            <a:off x="3365500" y="50927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41" name="Line 117"/>
          <p:cNvSpPr>
            <a:spLocks noChangeShapeType="1"/>
          </p:cNvSpPr>
          <p:nvPr/>
        </p:nvSpPr>
        <p:spPr bwMode="auto">
          <a:xfrm>
            <a:off x="1917700" y="54102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42" name="Line 118"/>
          <p:cNvSpPr>
            <a:spLocks noChangeShapeType="1"/>
          </p:cNvSpPr>
          <p:nvPr/>
        </p:nvSpPr>
        <p:spPr bwMode="auto">
          <a:xfrm>
            <a:off x="1917700" y="51054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43" name="Line 119"/>
          <p:cNvSpPr>
            <a:spLocks noChangeShapeType="1"/>
          </p:cNvSpPr>
          <p:nvPr/>
        </p:nvSpPr>
        <p:spPr bwMode="auto">
          <a:xfrm>
            <a:off x="3429000" y="49657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44" name="Line 120"/>
          <p:cNvSpPr>
            <a:spLocks noChangeShapeType="1"/>
          </p:cNvSpPr>
          <p:nvPr/>
        </p:nvSpPr>
        <p:spPr bwMode="auto">
          <a:xfrm>
            <a:off x="1828800" y="49657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45" name="Line 121"/>
          <p:cNvSpPr>
            <a:spLocks noChangeShapeType="1"/>
          </p:cNvSpPr>
          <p:nvPr/>
        </p:nvSpPr>
        <p:spPr bwMode="auto">
          <a:xfrm>
            <a:off x="6261100" y="51181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46" name="Line 122"/>
          <p:cNvSpPr>
            <a:spLocks noChangeShapeType="1"/>
          </p:cNvSpPr>
          <p:nvPr/>
        </p:nvSpPr>
        <p:spPr bwMode="auto">
          <a:xfrm flipV="1">
            <a:off x="6261100" y="50927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47" name="Rectangle 123"/>
          <p:cNvSpPr>
            <a:spLocks noChangeArrowheads="1"/>
          </p:cNvSpPr>
          <p:nvPr/>
        </p:nvSpPr>
        <p:spPr bwMode="auto">
          <a:xfrm>
            <a:off x="6691313" y="5105400"/>
            <a:ext cx="10001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b="1">
                <a:solidFill>
                  <a:srgbClr val="000000"/>
                </a:solidFill>
              </a:rPr>
              <a:t>写入数据</a:t>
            </a:r>
          </a:p>
        </p:txBody>
      </p:sp>
      <p:sp>
        <p:nvSpPr>
          <p:cNvPr id="103548" name="Line 124"/>
          <p:cNvSpPr>
            <a:spLocks noChangeShapeType="1"/>
          </p:cNvSpPr>
          <p:nvPr/>
        </p:nvSpPr>
        <p:spPr bwMode="auto">
          <a:xfrm>
            <a:off x="6413500" y="5410200"/>
            <a:ext cx="11938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49" name="Line 125"/>
          <p:cNvSpPr>
            <a:spLocks noChangeShapeType="1"/>
          </p:cNvSpPr>
          <p:nvPr/>
        </p:nvSpPr>
        <p:spPr bwMode="auto">
          <a:xfrm>
            <a:off x="6413500" y="5105400"/>
            <a:ext cx="11938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50" name="Line 126"/>
          <p:cNvSpPr>
            <a:spLocks noChangeShapeType="1"/>
          </p:cNvSpPr>
          <p:nvPr/>
        </p:nvSpPr>
        <p:spPr bwMode="auto">
          <a:xfrm>
            <a:off x="6324600" y="49657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51" name="Line 127"/>
          <p:cNvSpPr>
            <a:spLocks noChangeShapeType="1"/>
          </p:cNvSpPr>
          <p:nvPr/>
        </p:nvSpPr>
        <p:spPr bwMode="auto">
          <a:xfrm>
            <a:off x="7632700" y="51181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52" name="Line 128"/>
          <p:cNvSpPr>
            <a:spLocks noChangeShapeType="1"/>
          </p:cNvSpPr>
          <p:nvPr/>
        </p:nvSpPr>
        <p:spPr bwMode="auto">
          <a:xfrm flipV="1">
            <a:off x="7632700" y="50927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53" name="Line 129"/>
          <p:cNvSpPr>
            <a:spLocks noChangeShapeType="1"/>
          </p:cNvSpPr>
          <p:nvPr/>
        </p:nvSpPr>
        <p:spPr bwMode="auto">
          <a:xfrm>
            <a:off x="7696200" y="49657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54" name="Line 130"/>
          <p:cNvSpPr>
            <a:spLocks noChangeShapeType="1"/>
          </p:cNvSpPr>
          <p:nvPr/>
        </p:nvSpPr>
        <p:spPr bwMode="auto">
          <a:xfrm>
            <a:off x="7086600" y="4508500"/>
            <a:ext cx="0" cy="12700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55" name="Line 131"/>
          <p:cNvSpPr>
            <a:spLocks noChangeShapeType="1"/>
          </p:cNvSpPr>
          <p:nvPr/>
        </p:nvSpPr>
        <p:spPr bwMode="auto">
          <a:xfrm>
            <a:off x="7785100" y="5105400"/>
            <a:ext cx="1117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56" name="Line 132"/>
          <p:cNvSpPr>
            <a:spLocks noChangeShapeType="1"/>
          </p:cNvSpPr>
          <p:nvPr/>
        </p:nvSpPr>
        <p:spPr bwMode="auto">
          <a:xfrm>
            <a:off x="7785100" y="5410200"/>
            <a:ext cx="1117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57" name="Rectangle 133"/>
          <p:cNvSpPr>
            <a:spLocks noChangeArrowheads="1"/>
          </p:cNvSpPr>
          <p:nvPr/>
        </p:nvSpPr>
        <p:spPr bwMode="auto">
          <a:xfrm>
            <a:off x="8139113" y="5105400"/>
            <a:ext cx="6207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Junk</a:t>
            </a:r>
          </a:p>
        </p:txBody>
      </p:sp>
      <p:sp>
        <p:nvSpPr>
          <p:cNvPr id="103558" name="Line 134"/>
          <p:cNvSpPr>
            <a:spLocks noChangeShapeType="1"/>
          </p:cNvSpPr>
          <p:nvPr/>
        </p:nvSpPr>
        <p:spPr bwMode="auto">
          <a:xfrm flipH="1">
            <a:off x="1974850" y="5715000"/>
            <a:ext cx="469900" cy="0"/>
          </a:xfrm>
          <a:prstGeom prst="line">
            <a:avLst/>
          </a:prstGeom>
          <a:noFill/>
          <a:ln w="12700">
            <a:solidFill>
              <a:schemeClr val="tx1"/>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59" name="Line 135"/>
          <p:cNvSpPr>
            <a:spLocks noChangeShapeType="1"/>
          </p:cNvSpPr>
          <p:nvPr/>
        </p:nvSpPr>
        <p:spPr bwMode="auto">
          <a:xfrm>
            <a:off x="4273550" y="5715000"/>
            <a:ext cx="444500" cy="0"/>
          </a:xfrm>
          <a:prstGeom prst="line">
            <a:avLst/>
          </a:prstGeom>
          <a:noFill/>
          <a:ln w="12700">
            <a:solidFill>
              <a:schemeClr val="tx1"/>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60" name="Line 136"/>
          <p:cNvSpPr>
            <a:spLocks noChangeShapeType="1"/>
          </p:cNvSpPr>
          <p:nvPr/>
        </p:nvSpPr>
        <p:spPr bwMode="auto">
          <a:xfrm>
            <a:off x="7099300" y="5715000"/>
            <a:ext cx="1117600" cy="0"/>
          </a:xfrm>
          <a:prstGeom prst="line">
            <a:avLst/>
          </a:prstGeom>
          <a:noFill/>
          <a:ln w="25400">
            <a:solidFill>
              <a:srgbClr val="00FF00"/>
            </a:solidFill>
            <a:round/>
            <a:headEnd type="triangle" w="med" len="me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61" name="Rectangle 137"/>
          <p:cNvSpPr>
            <a:spLocks noChangeArrowheads="1"/>
          </p:cNvSpPr>
          <p:nvPr/>
        </p:nvSpPr>
        <p:spPr bwMode="auto">
          <a:xfrm>
            <a:off x="2209800" y="2286000"/>
            <a:ext cx="1885950"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DRAM </a:t>
            </a:r>
            <a:r>
              <a:rPr kumimoji="1" lang="zh-CN" altLang="en-US" sz="1600" b="1">
                <a:solidFill>
                  <a:srgbClr val="000000"/>
                </a:solidFill>
              </a:rPr>
              <a:t>写周期时间</a:t>
            </a:r>
          </a:p>
        </p:txBody>
      </p:sp>
      <p:sp>
        <p:nvSpPr>
          <p:cNvPr id="103562" name="Line 138"/>
          <p:cNvSpPr>
            <a:spLocks noChangeShapeType="1"/>
          </p:cNvSpPr>
          <p:nvPr/>
        </p:nvSpPr>
        <p:spPr bwMode="auto">
          <a:xfrm flipH="1">
            <a:off x="4254500" y="2438400"/>
            <a:ext cx="863600" cy="0"/>
          </a:xfrm>
          <a:prstGeom prst="line">
            <a:avLst/>
          </a:prstGeom>
          <a:noFill/>
          <a:ln w="25400">
            <a:solidFill>
              <a:schemeClr val="tx1"/>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63" name="Line 139"/>
          <p:cNvSpPr>
            <a:spLocks noChangeShapeType="1"/>
          </p:cNvSpPr>
          <p:nvPr/>
        </p:nvSpPr>
        <p:spPr bwMode="auto">
          <a:xfrm>
            <a:off x="1155700" y="2438400"/>
            <a:ext cx="889000" cy="0"/>
          </a:xfrm>
          <a:prstGeom prst="line">
            <a:avLst/>
          </a:prstGeom>
          <a:noFill/>
          <a:ln w="25400">
            <a:solidFill>
              <a:schemeClr val="tx1"/>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64" name="Line 140"/>
          <p:cNvSpPr>
            <a:spLocks noChangeShapeType="1"/>
          </p:cNvSpPr>
          <p:nvPr/>
        </p:nvSpPr>
        <p:spPr bwMode="auto">
          <a:xfrm>
            <a:off x="558800" y="4114800"/>
            <a:ext cx="5588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65" name="Line 141"/>
          <p:cNvSpPr>
            <a:spLocks noChangeShapeType="1"/>
          </p:cNvSpPr>
          <p:nvPr/>
        </p:nvSpPr>
        <p:spPr bwMode="auto">
          <a:xfrm>
            <a:off x="2006600" y="4114800"/>
            <a:ext cx="4064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66" name="Line 142"/>
          <p:cNvSpPr>
            <a:spLocks noChangeShapeType="1"/>
          </p:cNvSpPr>
          <p:nvPr/>
        </p:nvSpPr>
        <p:spPr bwMode="auto">
          <a:xfrm>
            <a:off x="5969000" y="4114800"/>
            <a:ext cx="4064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67" name="Line 143"/>
          <p:cNvSpPr>
            <a:spLocks noChangeShapeType="1"/>
          </p:cNvSpPr>
          <p:nvPr/>
        </p:nvSpPr>
        <p:spPr bwMode="auto">
          <a:xfrm>
            <a:off x="59436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68" name="Line 144"/>
          <p:cNvSpPr>
            <a:spLocks noChangeShapeType="1"/>
          </p:cNvSpPr>
          <p:nvPr/>
        </p:nvSpPr>
        <p:spPr bwMode="auto">
          <a:xfrm>
            <a:off x="1854200" y="5562600"/>
            <a:ext cx="5588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69" name="Line 145"/>
          <p:cNvSpPr>
            <a:spLocks noChangeShapeType="1"/>
          </p:cNvSpPr>
          <p:nvPr/>
        </p:nvSpPr>
        <p:spPr bwMode="auto">
          <a:xfrm>
            <a:off x="6350000" y="5562600"/>
            <a:ext cx="7112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0" name="Line 146"/>
          <p:cNvSpPr>
            <a:spLocks noChangeShapeType="1"/>
          </p:cNvSpPr>
          <p:nvPr/>
        </p:nvSpPr>
        <p:spPr bwMode="auto">
          <a:xfrm>
            <a:off x="44958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1" name="Line 147"/>
          <p:cNvSpPr>
            <a:spLocks noChangeShapeType="1"/>
          </p:cNvSpPr>
          <p:nvPr/>
        </p:nvSpPr>
        <p:spPr bwMode="auto">
          <a:xfrm>
            <a:off x="4521200" y="4114800"/>
            <a:ext cx="5588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2" name="Line 148"/>
          <p:cNvSpPr>
            <a:spLocks noChangeShapeType="1"/>
          </p:cNvSpPr>
          <p:nvPr/>
        </p:nvSpPr>
        <p:spPr bwMode="auto">
          <a:xfrm>
            <a:off x="1168400" y="4114800"/>
            <a:ext cx="7874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3" name="Line 149"/>
          <p:cNvSpPr>
            <a:spLocks noChangeShapeType="1"/>
          </p:cNvSpPr>
          <p:nvPr/>
        </p:nvSpPr>
        <p:spPr bwMode="auto">
          <a:xfrm>
            <a:off x="2463800" y="4114800"/>
            <a:ext cx="10922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4" name="Line 150"/>
          <p:cNvSpPr>
            <a:spLocks noChangeShapeType="1"/>
          </p:cNvSpPr>
          <p:nvPr/>
        </p:nvSpPr>
        <p:spPr bwMode="auto">
          <a:xfrm>
            <a:off x="6426200" y="4114800"/>
            <a:ext cx="10922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5" name="Line 151"/>
          <p:cNvSpPr>
            <a:spLocks noChangeShapeType="1"/>
          </p:cNvSpPr>
          <p:nvPr/>
        </p:nvSpPr>
        <p:spPr bwMode="auto">
          <a:xfrm>
            <a:off x="5130800" y="4114800"/>
            <a:ext cx="7874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6" name="Line 152"/>
          <p:cNvSpPr>
            <a:spLocks noChangeShapeType="1"/>
          </p:cNvSpPr>
          <p:nvPr/>
        </p:nvSpPr>
        <p:spPr bwMode="auto">
          <a:xfrm>
            <a:off x="2463800" y="5562600"/>
            <a:ext cx="9398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7" name="Line 153"/>
          <p:cNvSpPr>
            <a:spLocks noChangeShapeType="1"/>
          </p:cNvSpPr>
          <p:nvPr/>
        </p:nvSpPr>
        <p:spPr bwMode="auto">
          <a:xfrm>
            <a:off x="7112000" y="5562600"/>
            <a:ext cx="5588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8" name="Line 154"/>
          <p:cNvSpPr>
            <a:spLocks noChangeShapeType="1"/>
          </p:cNvSpPr>
          <p:nvPr/>
        </p:nvSpPr>
        <p:spPr bwMode="auto">
          <a:xfrm>
            <a:off x="1155700" y="5943600"/>
            <a:ext cx="3098800" cy="0"/>
          </a:xfrm>
          <a:prstGeom prst="line">
            <a:avLst/>
          </a:prstGeom>
          <a:noFill/>
          <a:ln w="25400">
            <a:solidFill>
              <a:schemeClr val="tx1"/>
            </a:solidFill>
            <a:round/>
            <a:headEnd type="triangle" w="med" len="me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79" name="Rectangle 155"/>
          <p:cNvSpPr>
            <a:spLocks noChangeArrowheads="1"/>
          </p:cNvSpPr>
          <p:nvPr/>
        </p:nvSpPr>
        <p:spPr bwMode="auto">
          <a:xfrm>
            <a:off x="1219200" y="6019800"/>
            <a:ext cx="2830513"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WE_L</a:t>
            </a:r>
            <a:r>
              <a:rPr kumimoji="1" lang="zh-CN" altLang="en-US" sz="1600" b="1">
                <a:solidFill>
                  <a:srgbClr val="000000"/>
                </a:solidFill>
              </a:rPr>
              <a:t>在</a:t>
            </a:r>
            <a:r>
              <a:rPr kumimoji="1" lang="en-US" altLang="zh-CN" sz="1600" b="1">
                <a:solidFill>
                  <a:srgbClr val="000000"/>
                </a:solidFill>
              </a:rPr>
              <a:t>CAS_L</a:t>
            </a:r>
            <a:r>
              <a:rPr kumimoji="1" lang="zh-CN" altLang="en-US" sz="1600" b="1">
                <a:solidFill>
                  <a:srgbClr val="000000"/>
                </a:solidFill>
              </a:rPr>
              <a:t>信号之前有效</a:t>
            </a:r>
          </a:p>
        </p:txBody>
      </p:sp>
      <p:sp>
        <p:nvSpPr>
          <p:cNvPr id="103580" name="Line 156"/>
          <p:cNvSpPr>
            <a:spLocks noChangeShapeType="1"/>
          </p:cNvSpPr>
          <p:nvPr/>
        </p:nvSpPr>
        <p:spPr bwMode="auto">
          <a:xfrm>
            <a:off x="5118100" y="5943600"/>
            <a:ext cx="3098800" cy="0"/>
          </a:xfrm>
          <a:prstGeom prst="line">
            <a:avLst/>
          </a:prstGeom>
          <a:noFill/>
          <a:ln w="25400">
            <a:solidFill>
              <a:schemeClr val="tx1"/>
            </a:solidFill>
            <a:round/>
            <a:headEnd type="triangle" w="med" len="me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3581" name="Rectangle 157"/>
          <p:cNvSpPr>
            <a:spLocks noChangeArrowheads="1"/>
          </p:cNvSpPr>
          <p:nvPr/>
        </p:nvSpPr>
        <p:spPr bwMode="auto">
          <a:xfrm>
            <a:off x="5257800" y="6019800"/>
            <a:ext cx="2881313"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WE_L </a:t>
            </a:r>
            <a:r>
              <a:rPr kumimoji="1" lang="zh-CN" altLang="en-US" sz="1600" b="1">
                <a:solidFill>
                  <a:srgbClr val="000000"/>
                </a:solidFill>
              </a:rPr>
              <a:t>在</a:t>
            </a:r>
            <a:r>
              <a:rPr kumimoji="1" lang="en-US" altLang="zh-CN" sz="1600" b="1">
                <a:solidFill>
                  <a:srgbClr val="000000"/>
                </a:solidFill>
              </a:rPr>
              <a:t>CAS_L</a:t>
            </a:r>
            <a:r>
              <a:rPr kumimoji="1" lang="zh-CN" altLang="en-US" sz="1600" b="1">
                <a:solidFill>
                  <a:srgbClr val="000000"/>
                </a:solidFill>
              </a:rPr>
              <a:t>信号之后有效</a:t>
            </a:r>
          </a:p>
        </p:txBody>
      </p:sp>
      <p:sp>
        <p:nvSpPr>
          <p:cNvPr id="103582" name="Rectangle 158"/>
          <p:cNvSpPr>
            <a:spLocks noGrp="1" noChangeArrowheads="1"/>
          </p:cNvSpPr>
          <p:nvPr>
            <p:ph type="body" idx="1"/>
          </p:nvPr>
        </p:nvSpPr>
        <p:spPr>
          <a:xfrm>
            <a:off x="0" y="838200"/>
            <a:ext cx="5105400" cy="1390650"/>
          </a:xfrm>
          <a:noFill/>
          <a:ln/>
          <a:extLst>
            <a:ext uri="{91240B29-F687-4f45-9708-019B960494DF}">
              <a14:hiddenLine xmlns="" xmlns:a14="http://schemas.microsoft.com/office/drawing/2010/main" w="12700">
                <a:solidFill>
                  <a:schemeClr val="tx1"/>
                </a:solidFill>
                <a:miter lim="800000"/>
                <a:headEnd/>
                <a:tailEnd/>
              </a14:hiddenLine>
            </a:ext>
          </a:extLst>
        </p:spPr>
        <p:txBody>
          <a:bodyPr lIns="63500" tIns="25400" rIns="63500" bIns="25400">
            <a:spAutoFit/>
          </a:bodyPr>
          <a:lstStyle/>
          <a:p>
            <a:r>
              <a:rPr lang="en-US" altLang="zh-CN" sz="2000"/>
              <a:t>DRAM </a:t>
            </a:r>
            <a:r>
              <a:rPr lang="zh-CN" altLang="en-US" sz="2000"/>
              <a:t>写访问开始于</a:t>
            </a:r>
            <a:r>
              <a:rPr lang="en-US" altLang="zh-CN" sz="2000"/>
              <a:t>:</a:t>
            </a:r>
          </a:p>
          <a:p>
            <a:pPr lvl="1"/>
            <a:r>
              <a:rPr lang="en-US" altLang="zh-CN" sz="2000"/>
              <a:t>RAS_L</a:t>
            </a:r>
            <a:r>
              <a:rPr lang="zh-CN" altLang="en-US" sz="2000"/>
              <a:t>信号有效</a:t>
            </a:r>
            <a:endParaRPr lang="en-US" altLang="zh-CN" sz="2000"/>
          </a:p>
          <a:p>
            <a:pPr lvl="1"/>
            <a:r>
              <a:rPr lang="zh-CN" altLang="en-US" sz="2000"/>
              <a:t>两种写方式</a:t>
            </a:r>
            <a:r>
              <a:rPr lang="en-US" altLang="zh-CN" sz="2000"/>
              <a:t>: WE_L</a:t>
            </a:r>
            <a:r>
              <a:rPr lang="zh-CN" sz="2000"/>
              <a:t>信号早和晚于</a:t>
            </a:r>
            <a:r>
              <a:rPr lang="en-US" altLang="zh-CN" sz="2000"/>
              <a:t> CAS_L</a:t>
            </a:r>
            <a:r>
              <a:rPr lang="zh-CN" sz="2000"/>
              <a:t>信号有效</a:t>
            </a:r>
            <a:endParaRPr lang="zh-CN" altLang="en-US"/>
          </a:p>
        </p:txBody>
      </p:sp>
      <p:sp>
        <p:nvSpPr>
          <p:cNvPr id="103583" name="Line 159"/>
          <p:cNvSpPr>
            <a:spLocks noChangeShapeType="1"/>
          </p:cNvSpPr>
          <p:nvPr/>
        </p:nvSpPr>
        <p:spPr bwMode="auto">
          <a:xfrm>
            <a:off x="2451100" y="5791200"/>
            <a:ext cx="1803400" cy="0"/>
          </a:xfrm>
          <a:prstGeom prst="line">
            <a:avLst/>
          </a:prstGeom>
          <a:noFill/>
          <a:ln w="25400">
            <a:solidFill>
              <a:srgbClr val="00FF00"/>
            </a:solidFill>
            <a:round/>
            <a:headEnd type="triangle" w="med" len="me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Tree>
    <p:extLst>
      <p:ext uri="{BB962C8B-B14F-4D97-AF65-F5344CB8AC3E}">
        <p14:creationId xmlns:p14="http://schemas.microsoft.com/office/powerpoint/2010/main" val="421502774"/>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计算机硬件系统</a:t>
            </a:r>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a:t>
            </a:fld>
            <a:endParaRPr lang="zh-CN" altLang="en-US">
              <a:solidFill>
                <a:srgbClr val="1F497D"/>
              </a:solidFill>
            </a:endParaRPr>
          </a:p>
        </p:txBody>
      </p:sp>
      <p:pic>
        <p:nvPicPr>
          <p:cNvPr id="5" name="Picture 4"/>
          <p:cNvPicPr>
            <a:picLocks noChangeAspect="1"/>
          </p:cNvPicPr>
          <p:nvPr/>
        </p:nvPicPr>
        <p:blipFill>
          <a:blip r:embed="rId2"/>
          <a:stretch>
            <a:fillRect/>
          </a:stretch>
        </p:blipFill>
        <p:spPr>
          <a:xfrm>
            <a:off x="958858" y="1268760"/>
            <a:ext cx="7727942" cy="5289771"/>
          </a:xfrm>
          <a:prstGeom prst="rect">
            <a:avLst/>
          </a:prstGeom>
        </p:spPr>
      </p:pic>
    </p:spTree>
    <p:extLst>
      <p:ext uri="{BB962C8B-B14F-4D97-AF65-F5344CB8AC3E}">
        <p14:creationId xmlns:p14="http://schemas.microsoft.com/office/powerpoint/2010/main" val="7707748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幻灯片编号占位符 5"/>
          <p:cNvSpPr>
            <a:spLocks noGrp="1"/>
          </p:cNvSpPr>
          <p:nvPr>
            <p:ph type="sldNum" sz="quarter" idx="12"/>
          </p:nvPr>
        </p:nvSpPr>
        <p:spPr/>
        <p:txBody>
          <a:bodyPr/>
          <a:lstStyle/>
          <a:p>
            <a:fld id="{9CECAC94-541E-6C44-AE5F-C9E5D207C51B}" type="slidenum">
              <a:rPr lang="en-US" altLang="zh-CN">
                <a:solidFill>
                  <a:srgbClr val="000000"/>
                </a:solidFill>
              </a:rPr>
              <a:pPr/>
              <a:t>40</a:t>
            </a:fld>
            <a:endParaRPr lang="en-US" altLang="zh-CN">
              <a:solidFill>
                <a:srgbClr val="000000"/>
              </a:solidFill>
            </a:endParaRPr>
          </a:p>
        </p:txBody>
      </p:sp>
      <p:sp>
        <p:nvSpPr>
          <p:cNvPr id="105474" name="Rectangle 2"/>
          <p:cNvSpPr>
            <a:spLocks noGrp="1" noChangeArrowheads="1"/>
          </p:cNvSpPr>
          <p:nvPr>
            <p:ph type="title"/>
          </p:nvPr>
        </p:nvSpPr>
        <p:spPr>
          <a:xfrm>
            <a:off x="971550" y="228600"/>
            <a:ext cx="2984500" cy="600075"/>
          </a:xfrm>
          <a:noFill/>
          <a:ln/>
          <a:extLst>
            <a:ext uri="{91240B29-F687-4f45-9708-019B960494DF}">
              <a14:hiddenLine xmlns="" xmlns:a14="http://schemas.microsoft.com/office/drawing/2010/main" w="12700">
                <a:solidFill>
                  <a:schemeClr val="tx1"/>
                </a:solidFill>
                <a:miter lim="800000"/>
                <a:headEnd/>
                <a:tailEnd/>
              </a14:hiddenLine>
            </a:ext>
          </a:extLst>
        </p:spPr>
        <p:txBody>
          <a:bodyPr wrap="none" lIns="63500" tIns="25400" rIns="63500" bIns="25400" anchor="t">
            <a:spAutoFit/>
          </a:bodyPr>
          <a:lstStyle/>
          <a:p>
            <a:r>
              <a:rPr lang="en-US" altLang="zh-CN" sz="3600"/>
              <a:t>DRAM </a:t>
            </a:r>
            <a:r>
              <a:rPr lang="zh-CN" altLang="en-US" sz="3600"/>
              <a:t>读时序</a:t>
            </a:r>
            <a:endParaRPr lang="zh-CN" altLang="en-US"/>
          </a:p>
        </p:txBody>
      </p:sp>
      <p:sp>
        <p:nvSpPr>
          <p:cNvPr id="105475" name="Line 3"/>
          <p:cNvSpPr>
            <a:spLocks noChangeShapeType="1"/>
          </p:cNvSpPr>
          <p:nvPr/>
        </p:nvSpPr>
        <p:spPr bwMode="auto">
          <a:xfrm>
            <a:off x="241300" y="46482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grpSp>
        <p:nvGrpSpPr>
          <p:cNvPr id="105476" name="Group 4"/>
          <p:cNvGrpSpPr>
            <a:grpSpLocks/>
          </p:cNvGrpSpPr>
          <p:nvPr/>
        </p:nvGrpSpPr>
        <p:grpSpPr bwMode="auto">
          <a:xfrm>
            <a:off x="4633913" y="838200"/>
            <a:ext cx="4365625" cy="1392238"/>
            <a:chOff x="2919" y="528"/>
            <a:chExt cx="2750" cy="877"/>
          </a:xfrm>
        </p:grpSpPr>
        <p:sp>
          <p:nvSpPr>
            <p:cNvPr id="105477" name="Rectangle 5"/>
            <p:cNvSpPr>
              <a:spLocks noChangeArrowheads="1"/>
            </p:cNvSpPr>
            <p:nvPr/>
          </p:nvSpPr>
          <p:spPr bwMode="auto">
            <a:xfrm>
              <a:off x="3464" y="968"/>
              <a:ext cx="1382" cy="422"/>
            </a:xfrm>
            <a:prstGeom prst="rect">
              <a:avLst/>
            </a:prstGeom>
            <a:noFill/>
            <a:ln w="254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78" name="Rectangle 6"/>
            <p:cNvSpPr>
              <a:spLocks noChangeArrowheads="1"/>
            </p:cNvSpPr>
            <p:nvPr/>
          </p:nvSpPr>
          <p:spPr bwMode="auto">
            <a:xfrm>
              <a:off x="2919" y="1008"/>
              <a:ext cx="206" cy="2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A</a:t>
              </a:r>
            </a:p>
          </p:txBody>
        </p:sp>
        <p:sp>
          <p:nvSpPr>
            <p:cNvPr id="105479" name="Rectangle 7"/>
            <p:cNvSpPr>
              <a:spLocks noChangeArrowheads="1"/>
            </p:cNvSpPr>
            <p:nvPr/>
          </p:nvSpPr>
          <p:spPr bwMode="auto">
            <a:xfrm>
              <a:off x="5463" y="1104"/>
              <a:ext cx="206" cy="2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D</a:t>
              </a:r>
            </a:p>
          </p:txBody>
        </p:sp>
        <p:sp>
          <p:nvSpPr>
            <p:cNvPr id="105480" name="Line 8"/>
            <p:cNvSpPr>
              <a:spLocks noChangeShapeType="1"/>
            </p:cNvSpPr>
            <p:nvPr/>
          </p:nvSpPr>
          <p:spPr bwMode="auto">
            <a:xfrm flipH="1">
              <a:off x="4840" y="1200"/>
              <a:ext cx="640" cy="0"/>
            </a:xfrm>
            <a:prstGeom prst="line">
              <a:avLst/>
            </a:prstGeom>
            <a:noFill/>
            <a:ln w="25400">
              <a:solidFill>
                <a:schemeClr val="tx1"/>
              </a:solidFill>
              <a:round/>
              <a:headEnd type="triangle" w="med" len="me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81" name="Rectangle 9"/>
            <p:cNvSpPr>
              <a:spLocks noChangeArrowheads="1"/>
            </p:cNvSpPr>
            <p:nvPr/>
          </p:nvSpPr>
          <p:spPr bwMode="auto">
            <a:xfrm>
              <a:off x="4743" y="528"/>
              <a:ext cx="426" cy="2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OE_L</a:t>
              </a:r>
            </a:p>
          </p:txBody>
        </p:sp>
        <p:sp>
          <p:nvSpPr>
            <p:cNvPr id="105482" name="Line 10"/>
            <p:cNvSpPr>
              <a:spLocks noChangeShapeType="1"/>
            </p:cNvSpPr>
            <p:nvPr/>
          </p:nvSpPr>
          <p:spPr bwMode="auto">
            <a:xfrm>
              <a:off x="4608" y="584"/>
              <a:ext cx="0" cy="368"/>
            </a:xfrm>
            <a:prstGeom prst="line">
              <a:avLst/>
            </a:prstGeom>
            <a:noFill/>
            <a:ln w="25400">
              <a:solidFill>
                <a:schemeClr val="accent2"/>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83" name="Line 11"/>
            <p:cNvSpPr>
              <a:spLocks noChangeShapeType="1"/>
            </p:cNvSpPr>
            <p:nvPr/>
          </p:nvSpPr>
          <p:spPr bwMode="auto">
            <a:xfrm>
              <a:off x="2936" y="1200"/>
              <a:ext cx="512" cy="0"/>
            </a:xfrm>
            <a:prstGeom prst="line">
              <a:avLst/>
            </a:prstGeom>
            <a:noFill/>
            <a:ln w="254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84" name="Rectangle 12"/>
            <p:cNvSpPr>
              <a:spLocks noChangeArrowheads="1"/>
            </p:cNvSpPr>
            <p:nvPr/>
          </p:nvSpPr>
          <p:spPr bwMode="auto">
            <a:xfrm>
              <a:off x="3879" y="1008"/>
              <a:ext cx="598" cy="3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algn="ctr" eaLnBrk="0" fontAlgn="base" hangingPunct="0">
                <a:spcBef>
                  <a:spcPct val="0"/>
                </a:spcBef>
                <a:spcAft>
                  <a:spcPct val="0"/>
                </a:spcAft>
              </a:pPr>
              <a:r>
                <a:rPr kumimoji="1" lang="en-US" altLang="zh-CN" sz="1600" b="1">
                  <a:solidFill>
                    <a:srgbClr val="000000"/>
                  </a:solidFill>
                </a:rPr>
                <a:t>256K x 8</a:t>
              </a:r>
            </a:p>
            <a:p>
              <a:pPr algn="ctr" eaLnBrk="0" fontAlgn="base" hangingPunct="0">
                <a:spcBef>
                  <a:spcPct val="0"/>
                </a:spcBef>
                <a:spcAft>
                  <a:spcPct val="0"/>
                </a:spcAft>
              </a:pPr>
              <a:r>
                <a:rPr kumimoji="1" lang="en-US" altLang="zh-CN" sz="1600" b="1">
                  <a:solidFill>
                    <a:srgbClr val="000000"/>
                  </a:solidFill>
                </a:rPr>
                <a:t>DRAM</a:t>
              </a:r>
            </a:p>
          </p:txBody>
        </p:sp>
        <p:sp>
          <p:nvSpPr>
            <p:cNvPr id="105485" name="Line 13"/>
            <p:cNvSpPr>
              <a:spLocks noChangeShapeType="1"/>
            </p:cNvSpPr>
            <p:nvPr/>
          </p:nvSpPr>
          <p:spPr bwMode="auto">
            <a:xfrm flipH="1">
              <a:off x="3116" y="1108"/>
              <a:ext cx="104" cy="136"/>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86" name="Line 14"/>
            <p:cNvSpPr>
              <a:spLocks noChangeShapeType="1"/>
            </p:cNvSpPr>
            <p:nvPr/>
          </p:nvSpPr>
          <p:spPr bwMode="auto">
            <a:xfrm flipH="1">
              <a:off x="5084" y="1108"/>
              <a:ext cx="104" cy="136"/>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87" name="Rectangle 15"/>
            <p:cNvSpPr>
              <a:spLocks noChangeArrowheads="1"/>
            </p:cNvSpPr>
            <p:nvPr/>
          </p:nvSpPr>
          <p:spPr bwMode="auto">
            <a:xfrm>
              <a:off x="3015" y="1215"/>
              <a:ext cx="170" cy="19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400">
                  <a:solidFill>
                    <a:srgbClr val="000000"/>
                  </a:solidFill>
                </a:rPr>
                <a:t>9</a:t>
              </a:r>
            </a:p>
          </p:txBody>
        </p:sp>
        <p:sp>
          <p:nvSpPr>
            <p:cNvPr id="105488" name="Rectangle 16"/>
            <p:cNvSpPr>
              <a:spLocks noChangeArrowheads="1"/>
            </p:cNvSpPr>
            <p:nvPr/>
          </p:nvSpPr>
          <p:spPr bwMode="auto">
            <a:xfrm>
              <a:off x="4983" y="1215"/>
              <a:ext cx="170" cy="19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400">
                  <a:solidFill>
                    <a:srgbClr val="000000"/>
                  </a:solidFill>
                </a:rPr>
                <a:t>8</a:t>
              </a:r>
            </a:p>
          </p:txBody>
        </p:sp>
        <p:sp>
          <p:nvSpPr>
            <p:cNvPr id="105489" name="Rectangle 17"/>
            <p:cNvSpPr>
              <a:spLocks noChangeArrowheads="1"/>
            </p:cNvSpPr>
            <p:nvPr/>
          </p:nvSpPr>
          <p:spPr bwMode="auto">
            <a:xfrm>
              <a:off x="4215" y="528"/>
              <a:ext cx="455" cy="2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WE_L</a:t>
              </a:r>
            </a:p>
          </p:txBody>
        </p:sp>
        <p:sp>
          <p:nvSpPr>
            <p:cNvPr id="105490" name="Line 18"/>
            <p:cNvSpPr>
              <a:spLocks noChangeShapeType="1"/>
            </p:cNvSpPr>
            <p:nvPr/>
          </p:nvSpPr>
          <p:spPr bwMode="auto">
            <a:xfrm>
              <a:off x="4752" y="584"/>
              <a:ext cx="0" cy="368"/>
            </a:xfrm>
            <a:prstGeom prst="line">
              <a:avLst/>
            </a:prstGeom>
            <a:noFill/>
            <a:ln w="25400">
              <a:solidFill>
                <a:schemeClr val="accent2"/>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91" name="Rectangle 19"/>
            <p:cNvSpPr>
              <a:spLocks noChangeArrowheads="1"/>
            </p:cNvSpPr>
            <p:nvPr/>
          </p:nvSpPr>
          <p:spPr bwMode="auto">
            <a:xfrm>
              <a:off x="3687" y="528"/>
              <a:ext cx="504" cy="2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CAS_L</a:t>
              </a:r>
            </a:p>
          </p:txBody>
        </p:sp>
        <p:sp>
          <p:nvSpPr>
            <p:cNvPr id="105492" name="Line 20"/>
            <p:cNvSpPr>
              <a:spLocks noChangeShapeType="1"/>
            </p:cNvSpPr>
            <p:nvPr/>
          </p:nvSpPr>
          <p:spPr bwMode="auto">
            <a:xfrm>
              <a:off x="3552" y="584"/>
              <a:ext cx="0" cy="368"/>
            </a:xfrm>
            <a:prstGeom prst="line">
              <a:avLst/>
            </a:prstGeom>
            <a:noFill/>
            <a:ln w="25400">
              <a:solidFill>
                <a:schemeClr val="accent2"/>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93" name="Rectangle 21"/>
            <p:cNvSpPr>
              <a:spLocks noChangeArrowheads="1"/>
            </p:cNvSpPr>
            <p:nvPr/>
          </p:nvSpPr>
          <p:spPr bwMode="auto">
            <a:xfrm>
              <a:off x="3063" y="528"/>
              <a:ext cx="504" cy="2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RAS_L</a:t>
              </a:r>
            </a:p>
          </p:txBody>
        </p:sp>
        <p:sp>
          <p:nvSpPr>
            <p:cNvPr id="105494" name="Line 22"/>
            <p:cNvSpPr>
              <a:spLocks noChangeShapeType="1"/>
            </p:cNvSpPr>
            <p:nvPr/>
          </p:nvSpPr>
          <p:spPr bwMode="auto">
            <a:xfrm>
              <a:off x="3696" y="584"/>
              <a:ext cx="0" cy="368"/>
            </a:xfrm>
            <a:prstGeom prst="line">
              <a:avLst/>
            </a:prstGeom>
            <a:noFill/>
            <a:ln w="25400">
              <a:solidFill>
                <a:schemeClr val="accent2"/>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grpSp>
      <p:sp>
        <p:nvSpPr>
          <p:cNvPr id="105495" name="Line 23"/>
          <p:cNvSpPr>
            <a:spLocks noChangeShapeType="1"/>
          </p:cNvSpPr>
          <p:nvPr/>
        </p:nvSpPr>
        <p:spPr bwMode="auto">
          <a:xfrm>
            <a:off x="7175500" y="4876800"/>
            <a:ext cx="965200" cy="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96" name="Line 24"/>
          <p:cNvSpPr>
            <a:spLocks noChangeShapeType="1"/>
          </p:cNvSpPr>
          <p:nvPr/>
        </p:nvSpPr>
        <p:spPr bwMode="auto">
          <a:xfrm>
            <a:off x="8318500" y="4648200"/>
            <a:ext cx="584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97" name="Rectangle 25"/>
          <p:cNvSpPr>
            <a:spLocks noChangeArrowheads="1"/>
          </p:cNvSpPr>
          <p:nvPr/>
        </p:nvSpPr>
        <p:spPr bwMode="auto">
          <a:xfrm>
            <a:off x="138113" y="4648200"/>
            <a:ext cx="711200"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OE_L</a:t>
            </a:r>
          </a:p>
        </p:txBody>
      </p:sp>
      <p:sp>
        <p:nvSpPr>
          <p:cNvPr id="105498" name="Line 26"/>
          <p:cNvSpPr>
            <a:spLocks noChangeShapeType="1"/>
          </p:cNvSpPr>
          <p:nvPr/>
        </p:nvSpPr>
        <p:spPr bwMode="auto">
          <a:xfrm>
            <a:off x="241300" y="3657600"/>
            <a:ext cx="203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499" name="Line 27"/>
          <p:cNvSpPr>
            <a:spLocks noChangeShapeType="1"/>
          </p:cNvSpPr>
          <p:nvPr/>
        </p:nvSpPr>
        <p:spPr bwMode="auto">
          <a:xfrm>
            <a:off x="241300" y="3962400"/>
            <a:ext cx="203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00" name="Line 28"/>
          <p:cNvSpPr>
            <a:spLocks noChangeShapeType="1"/>
          </p:cNvSpPr>
          <p:nvPr/>
        </p:nvSpPr>
        <p:spPr bwMode="auto">
          <a:xfrm>
            <a:off x="4699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01" name="Line 29"/>
          <p:cNvSpPr>
            <a:spLocks noChangeShapeType="1"/>
          </p:cNvSpPr>
          <p:nvPr/>
        </p:nvSpPr>
        <p:spPr bwMode="auto">
          <a:xfrm flipV="1">
            <a:off x="4699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02" name="Rectangle 30"/>
          <p:cNvSpPr>
            <a:spLocks noChangeArrowheads="1"/>
          </p:cNvSpPr>
          <p:nvPr/>
        </p:nvSpPr>
        <p:spPr bwMode="auto">
          <a:xfrm>
            <a:off x="138113" y="3657600"/>
            <a:ext cx="3270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A</a:t>
            </a:r>
          </a:p>
        </p:txBody>
      </p:sp>
      <p:sp>
        <p:nvSpPr>
          <p:cNvPr id="105503" name="Line 31"/>
          <p:cNvSpPr>
            <a:spLocks noChangeShapeType="1"/>
          </p:cNvSpPr>
          <p:nvPr/>
        </p:nvSpPr>
        <p:spPr bwMode="auto">
          <a:xfrm>
            <a:off x="622300" y="36576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04" name="Line 32"/>
          <p:cNvSpPr>
            <a:spLocks noChangeShapeType="1"/>
          </p:cNvSpPr>
          <p:nvPr/>
        </p:nvSpPr>
        <p:spPr bwMode="auto">
          <a:xfrm>
            <a:off x="622300" y="39624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05" name="Line 33"/>
          <p:cNvSpPr>
            <a:spLocks noChangeShapeType="1"/>
          </p:cNvSpPr>
          <p:nvPr/>
        </p:nvSpPr>
        <p:spPr bwMode="auto">
          <a:xfrm>
            <a:off x="19177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06" name="Line 34"/>
          <p:cNvSpPr>
            <a:spLocks noChangeShapeType="1"/>
          </p:cNvSpPr>
          <p:nvPr/>
        </p:nvSpPr>
        <p:spPr bwMode="auto">
          <a:xfrm flipV="1">
            <a:off x="19177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07" name="Line 35"/>
          <p:cNvSpPr>
            <a:spLocks noChangeShapeType="1"/>
          </p:cNvSpPr>
          <p:nvPr/>
        </p:nvSpPr>
        <p:spPr bwMode="auto">
          <a:xfrm>
            <a:off x="3670300" y="3657600"/>
            <a:ext cx="736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08" name="Line 36"/>
          <p:cNvSpPr>
            <a:spLocks noChangeShapeType="1"/>
          </p:cNvSpPr>
          <p:nvPr/>
        </p:nvSpPr>
        <p:spPr bwMode="auto">
          <a:xfrm>
            <a:off x="3670300" y="3962400"/>
            <a:ext cx="736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09" name="Line 37"/>
          <p:cNvSpPr>
            <a:spLocks noChangeShapeType="1"/>
          </p:cNvSpPr>
          <p:nvPr/>
        </p:nvSpPr>
        <p:spPr bwMode="auto">
          <a:xfrm>
            <a:off x="1003300" y="4267200"/>
            <a:ext cx="7899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10" name="Rectangle 38"/>
          <p:cNvSpPr>
            <a:spLocks noChangeArrowheads="1"/>
          </p:cNvSpPr>
          <p:nvPr/>
        </p:nvSpPr>
        <p:spPr bwMode="auto">
          <a:xfrm>
            <a:off x="914400" y="3657600"/>
            <a:ext cx="7905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行地址</a:t>
            </a:r>
            <a:endParaRPr kumimoji="1" lang="zh-CN" altLang="en-US" sz="1600" b="1">
              <a:solidFill>
                <a:srgbClr val="000000"/>
              </a:solidFill>
            </a:endParaRPr>
          </a:p>
        </p:txBody>
      </p:sp>
      <p:sp>
        <p:nvSpPr>
          <p:cNvPr id="105511" name="Rectangle 39"/>
          <p:cNvSpPr>
            <a:spLocks noChangeArrowheads="1"/>
          </p:cNvSpPr>
          <p:nvPr/>
        </p:nvSpPr>
        <p:spPr bwMode="auto">
          <a:xfrm>
            <a:off x="138113" y="4191000"/>
            <a:ext cx="755650"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WE_L</a:t>
            </a:r>
          </a:p>
        </p:txBody>
      </p:sp>
      <p:sp>
        <p:nvSpPr>
          <p:cNvPr id="105512" name="Rectangle 40"/>
          <p:cNvSpPr>
            <a:spLocks noChangeArrowheads="1"/>
          </p:cNvSpPr>
          <p:nvPr/>
        </p:nvSpPr>
        <p:spPr bwMode="auto">
          <a:xfrm>
            <a:off x="3719513" y="3657600"/>
            <a:ext cx="6207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Junk</a:t>
            </a:r>
          </a:p>
        </p:txBody>
      </p:sp>
      <p:sp>
        <p:nvSpPr>
          <p:cNvPr id="105513" name="Line 41"/>
          <p:cNvSpPr>
            <a:spLocks noChangeShapeType="1"/>
          </p:cNvSpPr>
          <p:nvPr/>
        </p:nvSpPr>
        <p:spPr bwMode="auto">
          <a:xfrm>
            <a:off x="1143000" y="2298700"/>
            <a:ext cx="0" cy="38608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14" name="Rectangle 42"/>
          <p:cNvSpPr>
            <a:spLocks noChangeArrowheads="1"/>
          </p:cNvSpPr>
          <p:nvPr/>
        </p:nvSpPr>
        <p:spPr bwMode="auto">
          <a:xfrm>
            <a:off x="1235075" y="5410200"/>
            <a:ext cx="11969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algn="ctr" eaLnBrk="0" fontAlgn="base" hangingPunct="0">
              <a:spcBef>
                <a:spcPct val="0"/>
              </a:spcBef>
              <a:spcAft>
                <a:spcPct val="0"/>
              </a:spcAft>
            </a:pPr>
            <a:r>
              <a:rPr kumimoji="1" lang="zh-CN" altLang="en-US" sz="1600">
                <a:solidFill>
                  <a:srgbClr val="000000"/>
                </a:solidFill>
              </a:rPr>
              <a:t>读访问时间</a:t>
            </a:r>
            <a:endParaRPr kumimoji="1" lang="zh-CN" altLang="en-US" sz="1600" b="1">
              <a:solidFill>
                <a:srgbClr val="000000"/>
              </a:solidFill>
            </a:endParaRPr>
          </a:p>
        </p:txBody>
      </p:sp>
      <p:sp>
        <p:nvSpPr>
          <p:cNvPr id="105515" name="Rectangle 43"/>
          <p:cNvSpPr>
            <a:spLocks noChangeArrowheads="1"/>
          </p:cNvSpPr>
          <p:nvPr/>
        </p:nvSpPr>
        <p:spPr bwMode="auto">
          <a:xfrm>
            <a:off x="5400675" y="5410200"/>
            <a:ext cx="14001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algn="ctr" eaLnBrk="0" fontAlgn="base" hangingPunct="0">
              <a:spcBef>
                <a:spcPct val="0"/>
              </a:spcBef>
              <a:spcAft>
                <a:spcPct val="0"/>
              </a:spcAft>
            </a:pPr>
            <a:r>
              <a:rPr kumimoji="1" lang="zh-CN" altLang="en-US" sz="1600">
                <a:solidFill>
                  <a:srgbClr val="000000"/>
                </a:solidFill>
              </a:rPr>
              <a:t>输出使能延迟</a:t>
            </a:r>
            <a:endParaRPr kumimoji="1" lang="zh-CN" altLang="en-US" sz="1600" b="1">
              <a:solidFill>
                <a:srgbClr val="000000"/>
              </a:solidFill>
            </a:endParaRPr>
          </a:p>
        </p:txBody>
      </p:sp>
      <p:sp>
        <p:nvSpPr>
          <p:cNvPr id="105516" name="Line 44"/>
          <p:cNvSpPr>
            <a:spLocks noChangeShapeType="1"/>
          </p:cNvSpPr>
          <p:nvPr/>
        </p:nvSpPr>
        <p:spPr bwMode="auto">
          <a:xfrm>
            <a:off x="241300" y="3200400"/>
            <a:ext cx="2108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17" name="Line 45"/>
          <p:cNvSpPr>
            <a:spLocks noChangeShapeType="1"/>
          </p:cNvSpPr>
          <p:nvPr/>
        </p:nvSpPr>
        <p:spPr bwMode="auto">
          <a:xfrm>
            <a:off x="2374900" y="3213100"/>
            <a:ext cx="127000" cy="2032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18" name="Line 46"/>
          <p:cNvSpPr>
            <a:spLocks noChangeShapeType="1"/>
          </p:cNvSpPr>
          <p:nvPr/>
        </p:nvSpPr>
        <p:spPr bwMode="auto">
          <a:xfrm>
            <a:off x="2527300" y="3429000"/>
            <a:ext cx="1651000" cy="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19" name="Line 47"/>
          <p:cNvSpPr>
            <a:spLocks noChangeShapeType="1"/>
          </p:cNvSpPr>
          <p:nvPr/>
        </p:nvSpPr>
        <p:spPr bwMode="auto">
          <a:xfrm flipV="1">
            <a:off x="4203700" y="3187700"/>
            <a:ext cx="127000" cy="2540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20" name="Line 48"/>
          <p:cNvSpPr>
            <a:spLocks noChangeShapeType="1"/>
          </p:cNvSpPr>
          <p:nvPr/>
        </p:nvSpPr>
        <p:spPr bwMode="auto">
          <a:xfrm>
            <a:off x="4356100" y="3200400"/>
            <a:ext cx="19558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21" name="Rectangle 49"/>
          <p:cNvSpPr>
            <a:spLocks noChangeArrowheads="1"/>
          </p:cNvSpPr>
          <p:nvPr/>
        </p:nvSpPr>
        <p:spPr bwMode="auto">
          <a:xfrm>
            <a:off x="138113" y="3200400"/>
            <a:ext cx="8223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CAS_L</a:t>
            </a:r>
          </a:p>
        </p:txBody>
      </p:sp>
      <p:grpSp>
        <p:nvGrpSpPr>
          <p:cNvPr id="105522" name="Group 50"/>
          <p:cNvGrpSpPr>
            <a:grpSpLocks/>
          </p:cNvGrpSpPr>
          <p:nvPr/>
        </p:nvGrpSpPr>
        <p:grpSpPr bwMode="auto">
          <a:xfrm>
            <a:off x="138113" y="2654300"/>
            <a:ext cx="8764587" cy="346075"/>
            <a:chOff x="87" y="1672"/>
            <a:chExt cx="5521" cy="218"/>
          </a:xfrm>
        </p:grpSpPr>
        <p:sp>
          <p:nvSpPr>
            <p:cNvPr id="105523" name="Line 51"/>
            <p:cNvSpPr>
              <a:spLocks noChangeShapeType="1"/>
            </p:cNvSpPr>
            <p:nvPr/>
          </p:nvSpPr>
          <p:spPr bwMode="auto">
            <a:xfrm>
              <a:off x="152" y="1680"/>
              <a:ext cx="512"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24" name="Line 52"/>
            <p:cNvSpPr>
              <a:spLocks noChangeShapeType="1"/>
            </p:cNvSpPr>
            <p:nvPr/>
          </p:nvSpPr>
          <p:spPr bwMode="auto">
            <a:xfrm>
              <a:off x="680" y="1688"/>
              <a:ext cx="80" cy="12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25" name="Line 53"/>
            <p:cNvSpPr>
              <a:spLocks noChangeShapeType="1"/>
            </p:cNvSpPr>
            <p:nvPr/>
          </p:nvSpPr>
          <p:spPr bwMode="auto">
            <a:xfrm>
              <a:off x="776" y="1824"/>
              <a:ext cx="1856"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26" name="Line 54"/>
            <p:cNvSpPr>
              <a:spLocks noChangeShapeType="1"/>
            </p:cNvSpPr>
            <p:nvPr/>
          </p:nvSpPr>
          <p:spPr bwMode="auto">
            <a:xfrm flipV="1">
              <a:off x="2648" y="1672"/>
              <a:ext cx="80" cy="16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27" name="Line 55"/>
            <p:cNvSpPr>
              <a:spLocks noChangeShapeType="1"/>
            </p:cNvSpPr>
            <p:nvPr/>
          </p:nvSpPr>
          <p:spPr bwMode="auto">
            <a:xfrm>
              <a:off x="2744" y="1680"/>
              <a:ext cx="416"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28" name="Rectangle 56"/>
            <p:cNvSpPr>
              <a:spLocks noChangeArrowheads="1"/>
            </p:cNvSpPr>
            <p:nvPr/>
          </p:nvSpPr>
          <p:spPr bwMode="auto">
            <a:xfrm>
              <a:off x="87" y="1680"/>
              <a:ext cx="518" cy="2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RAS_L</a:t>
              </a:r>
            </a:p>
          </p:txBody>
        </p:sp>
        <p:sp>
          <p:nvSpPr>
            <p:cNvPr id="105529" name="Line 57"/>
            <p:cNvSpPr>
              <a:spLocks noChangeShapeType="1"/>
            </p:cNvSpPr>
            <p:nvPr/>
          </p:nvSpPr>
          <p:spPr bwMode="auto">
            <a:xfrm>
              <a:off x="3176" y="1688"/>
              <a:ext cx="80" cy="12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30" name="Line 58"/>
            <p:cNvSpPr>
              <a:spLocks noChangeShapeType="1"/>
            </p:cNvSpPr>
            <p:nvPr/>
          </p:nvSpPr>
          <p:spPr bwMode="auto">
            <a:xfrm>
              <a:off x="3272" y="1824"/>
              <a:ext cx="1856"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31" name="Line 59"/>
            <p:cNvSpPr>
              <a:spLocks noChangeShapeType="1"/>
            </p:cNvSpPr>
            <p:nvPr/>
          </p:nvSpPr>
          <p:spPr bwMode="auto">
            <a:xfrm flipV="1">
              <a:off x="5144" y="1672"/>
              <a:ext cx="80" cy="16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32" name="Line 60"/>
            <p:cNvSpPr>
              <a:spLocks noChangeShapeType="1"/>
            </p:cNvSpPr>
            <p:nvPr/>
          </p:nvSpPr>
          <p:spPr bwMode="auto">
            <a:xfrm>
              <a:off x="5240" y="1680"/>
              <a:ext cx="368"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grpSp>
      <p:sp>
        <p:nvSpPr>
          <p:cNvPr id="105533" name="Rectangle 61"/>
          <p:cNvSpPr>
            <a:spLocks noChangeArrowheads="1"/>
          </p:cNvSpPr>
          <p:nvPr/>
        </p:nvSpPr>
        <p:spPr bwMode="auto">
          <a:xfrm>
            <a:off x="2438400" y="3657600"/>
            <a:ext cx="7905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列地址</a:t>
            </a:r>
            <a:endParaRPr kumimoji="1" lang="zh-CN" altLang="en-US" sz="1600" b="1">
              <a:solidFill>
                <a:srgbClr val="000000"/>
              </a:solidFill>
            </a:endParaRPr>
          </a:p>
        </p:txBody>
      </p:sp>
      <p:sp>
        <p:nvSpPr>
          <p:cNvPr id="105534" name="Line 62"/>
          <p:cNvSpPr>
            <a:spLocks noChangeShapeType="1"/>
          </p:cNvSpPr>
          <p:nvPr/>
        </p:nvSpPr>
        <p:spPr bwMode="auto">
          <a:xfrm>
            <a:off x="35179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35" name="Line 63"/>
          <p:cNvSpPr>
            <a:spLocks noChangeShapeType="1"/>
          </p:cNvSpPr>
          <p:nvPr/>
        </p:nvSpPr>
        <p:spPr bwMode="auto">
          <a:xfrm flipV="1">
            <a:off x="35179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36" name="Line 64"/>
          <p:cNvSpPr>
            <a:spLocks noChangeShapeType="1"/>
          </p:cNvSpPr>
          <p:nvPr/>
        </p:nvSpPr>
        <p:spPr bwMode="auto">
          <a:xfrm>
            <a:off x="2070100" y="39624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37" name="Line 65"/>
          <p:cNvSpPr>
            <a:spLocks noChangeShapeType="1"/>
          </p:cNvSpPr>
          <p:nvPr/>
        </p:nvSpPr>
        <p:spPr bwMode="auto">
          <a:xfrm>
            <a:off x="2070100" y="36576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38" name="Line 66"/>
          <p:cNvSpPr>
            <a:spLocks noChangeShapeType="1"/>
          </p:cNvSpPr>
          <p:nvPr/>
        </p:nvSpPr>
        <p:spPr bwMode="auto">
          <a:xfrm>
            <a:off x="44323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39" name="Line 67"/>
          <p:cNvSpPr>
            <a:spLocks noChangeShapeType="1"/>
          </p:cNvSpPr>
          <p:nvPr/>
        </p:nvSpPr>
        <p:spPr bwMode="auto">
          <a:xfrm flipV="1">
            <a:off x="44323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40" name="Line 68"/>
          <p:cNvSpPr>
            <a:spLocks noChangeShapeType="1"/>
          </p:cNvSpPr>
          <p:nvPr/>
        </p:nvSpPr>
        <p:spPr bwMode="auto">
          <a:xfrm>
            <a:off x="4584700" y="36576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41" name="Line 69"/>
          <p:cNvSpPr>
            <a:spLocks noChangeShapeType="1"/>
          </p:cNvSpPr>
          <p:nvPr/>
        </p:nvSpPr>
        <p:spPr bwMode="auto">
          <a:xfrm>
            <a:off x="4584700" y="3962400"/>
            <a:ext cx="1270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42" name="Line 70"/>
          <p:cNvSpPr>
            <a:spLocks noChangeShapeType="1"/>
          </p:cNvSpPr>
          <p:nvPr/>
        </p:nvSpPr>
        <p:spPr bwMode="auto">
          <a:xfrm>
            <a:off x="58801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43" name="Line 71"/>
          <p:cNvSpPr>
            <a:spLocks noChangeShapeType="1"/>
          </p:cNvSpPr>
          <p:nvPr/>
        </p:nvSpPr>
        <p:spPr bwMode="auto">
          <a:xfrm flipV="1">
            <a:off x="58801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44" name="Rectangle 72"/>
          <p:cNvSpPr>
            <a:spLocks noChangeArrowheads="1"/>
          </p:cNvSpPr>
          <p:nvPr/>
        </p:nvSpPr>
        <p:spPr bwMode="auto">
          <a:xfrm>
            <a:off x="4800600" y="3657600"/>
            <a:ext cx="7905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行地址</a:t>
            </a:r>
          </a:p>
        </p:txBody>
      </p:sp>
      <p:sp>
        <p:nvSpPr>
          <p:cNvPr id="105545" name="Rectangle 73"/>
          <p:cNvSpPr>
            <a:spLocks noChangeArrowheads="1"/>
          </p:cNvSpPr>
          <p:nvPr/>
        </p:nvSpPr>
        <p:spPr bwMode="auto">
          <a:xfrm>
            <a:off x="7758113" y="3657600"/>
            <a:ext cx="6207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Junk</a:t>
            </a:r>
          </a:p>
        </p:txBody>
      </p:sp>
      <p:sp>
        <p:nvSpPr>
          <p:cNvPr id="105546" name="Rectangle 74"/>
          <p:cNvSpPr>
            <a:spLocks noChangeArrowheads="1"/>
          </p:cNvSpPr>
          <p:nvPr/>
        </p:nvSpPr>
        <p:spPr bwMode="auto">
          <a:xfrm>
            <a:off x="6400800" y="3657600"/>
            <a:ext cx="7905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列地址</a:t>
            </a:r>
          </a:p>
        </p:txBody>
      </p:sp>
      <p:sp>
        <p:nvSpPr>
          <p:cNvPr id="105547" name="Line 75"/>
          <p:cNvSpPr>
            <a:spLocks noChangeShapeType="1"/>
          </p:cNvSpPr>
          <p:nvPr/>
        </p:nvSpPr>
        <p:spPr bwMode="auto">
          <a:xfrm>
            <a:off x="74803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48" name="Line 76"/>
          <p:cNvSpPr>
            <a:spLocks noChangeShapeType="1"/>
          </p:cNvSpPr>
          <p:nvPr/>
        </p:nvSpPr>
        <p:spPr bwMode="auto">
          <a:xfrm flipV="1">
            <a:off x="74803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49" name="Line 77"/>
          <p:cNvSpPr>
            <a:spLocks noChangeShapeType="1"/>
          </p:cNvSpPr>
          <p:nvPr/>
        </p:nvSpPr>
        <p:spPr bwMode="auto">
          <a:xfrm>
            <a:off x="6032500" y="39624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0" name="Line 78"/>
          <p:cNvSpPr>
            <a:spLocks noChangeShapeType="1"/>
          </p:cNvSpPr>
          <p:nvPr/>
        </p:nvSpPr>
        <p:spPr bwMode="auto">
          <a:xfrm>
            <a:off x="6032500" y="3657600"/>
            <a:ext cx="14224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1" name="Line 79"/>
          <p:cNvSpPr>
            <a:spLocks noChangeShapeType="1"/>
          </p:cNvSpPr>
          <p:nvPr/>
        </p:nvSpPr>
        <p:spPr bwMode="auto">
          <a:xfrm>
            <a:off x="6337300" y="3213100"/>
            <a:ext cx="127000" cy="2032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2" name="Line 80"/>
          <p:cNvSpPr>
            <a:spLocks noChangeShapeType="1"/>
          </p:cNvSpPr>
          <p:nvPr/>
        </p:nvSpPr>
        <p:spPr bwMode="auto">
          <a:xfrm>
            <a:off x="6489700" y="3429000"/>
            <a:ext cx="1651000" cy="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3" name="Line 81"/>
          <p:cNvSpPr>
            <a:spLocks noChangeShapeType="1"/>
          </p:cNvSpPr>
          <p:nvPr/>
        </p:nvSpPr>
        <p:spPr bwMode="auto">
          <a:xfrm flipV="1">
            <a:off x="8166100" y="3187700"/>
            <a:ext cx="127000" cy="2540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4" name="Line 82"/>
          <p:cNvSpPr>
            <a:spLocks noChangeShapeType="1"/>
          </p:cNvSpPr>
          <p:nvPr/>
        </p:nvSpPr>
        <p:spPr bwMode="auto">
          <a:xfrm>
            <a:off x="8318500" y="3200400"/>
            <a:ext cx="584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5" name="Line 83"/>
          <p:cNvSpPr>
            <a:spLocks noChangeShapeType="1"/>
          </p:cNvSpPr>
          <p:nvPr/>
        </p:nvSpPr>
        <p:spPr bwMode="auto">
          <a:xfrm>
            <a:off x="2438400" y="3136900"/>
            <a:ext cx="0" cy="26416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6" name="Line 84"/>
          <p:cNvSpPr>
            <a:spLocks noChangeShapeType="1"/>
          </p:cNvSpPr>
          <p:nvPr/>
        </p:nvSpPr>
        <p:spPr bwMode="auto">
          <a:xfrm>
            <a:off x="35814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7" name="Line 85"/>
          <p:cNvSpPr>
            <a:spLocks noChangeShapeType="1"/>
          </p:cNvSpPr>
          <p:nvPr/>
        </p:nvSpPr>
        <p:spPr bwMode="auto">
          <a:xfrm>
            <a:off x="5105400" y="2298700"/>
            <a:ext cx="0" cy="38608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8" name="Line 86"/>
          <p:cNvSpPr>
            <a:spLocks noChangeShapeType="1"/>
          </p:cNvSpPr>
          <p:nvPr/>
        </p:nvSpPr>
        <p:spPr bwMode="auto">
          <a:xfrm>
            <a:off x="6400800" y="3136900"/>
            <a:ext cx="0" cy="1041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59" name="Line 87"/>
          <p:cNvSpPr>
            <a:spLocks noChangeShapeType="1"/>
          </p:cNvSpPr>
          <p:nvPr/>
        </p:nvSpPr>
        <p:spPr bwMode="auto">
          <a:xfrm>
            <a:off x="75438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0" name="Line 88"/>
          <p:cNvSpPr>
            <a:spLocks noChangeShapeType="1"/>
          </p:cNvSpPr>
          <p:nvPr/>
        </p:nvSpPr>
        <p:spPr bwMode="auto">
          <a:xfrm>
            <a:off x="7632700" y="3657600"/>
            <a:ext cx="736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1" name="Line 89"/>
          <p:cNvSpPr>
            <a:spLocks noChangeShapeType="1"/>
          </p:cNvSpPr>
          <p:nvPr/>
        </p:nvSpPr>
        <p:spPr bwMode="auto">
          <a:xfrm>
            <a:off x="7632700" y="3962400"/>
            <a:ext cx="736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2" name="Line 90"/>
          <p:cNvSpPr>
            <a:spLocks noChangeShapeType="1"/>
          </p:cNvSpPr>
          <p:nvPr/>
        </p:nvSpPr>
        <p:spPr bwMode="auto">
          <a:xfrm>
            <a:off x="8394700" y="36703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3" name="Line 91"/>
          <p:cNvSpPr>
            <a:spLocks noChangeShapeType="1"/>
          </p:cNvSpPr>
          <p:nvPr/>
        </p:nvSpPr>
        <p:spPr bwMode="auto">
          <a:xfrm flipV="1">
            <a:off x="8394700" y="36449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4" name="Line 92"/>
          <p:cNvSpPr>
            <a:spLocks noChangeShapeType="1"/>
          </p:cNvSpPr>
          <p:nvPr/>
        </p:nvSpPr>
        <p:spPr bwMode="auto">
          <a:xfrm>
            <a:off x="4267200" y="3136900"/>
            <a:ext cx="0" cy="30226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5" name="Line 93"/>
          <p:cNvSpPr>
            <a:spLocks noChangeShapeType="1"/>
          </p:cNvSpPr>
          <p:nvPr/>
        </p:nvSpPr>
        <p:spPr bwMode="auto">
          <a:xfrm>
            <a:off x="8229600" y="3136900"/>
            <a:ext cx="0" cy="2946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6" name="Line 94"/>
          <p:cNvSpPr>
            <a:spLocks noChangeShapeType="1"/>
          </p:cNvSpPr>
          <p:nvPr/>
        </p:nvSpPr>
        <p:spPr bwMode="auto">
          <a:xfrm>
            <a:off x="8547100" y="3657600"/>
            <a:ext cx="355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7" name="Line 95"/>
          <p:cNvSpPr>
            <a:spLocks noChangeShapeType="1"/>
          </p:cNvSpPr>
          <p:nvPr/>
        </p:nvSpPr>
        <p:spPr bwMode="auto">
          <a:xfrm>
            <a:off x="8547100" y="3962400"/>
            <a:ext cx="355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8" name="Line 96"/>
          <p:cNvSpPr>
            <a:spLocks noChangeShapeType="1"/>
          </p:cNvSpPr>
          <p:nvPr/>
        </p:nvSpPr>
        <p:spPr bwMode="auto">
          <a:xfrm flipV="1">
            <a:off x="850900" y="4254500"/>
            <a:ext cx="127000" cy="2540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69" name="Line 97"/>
          <p:cNvSpPr>
            <a:spLocks noChangeShapeType="1"/>
          </p:cNvSpPr>
          <p:nvPr/>
        </p:nvSpPr>
        <p:spPr bwMode="auto">
          <a:xfrm flipH="1">
            <a:off x="215900" y="4495800"/>
            <a:ext cx="6350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70" name="Line 98"/>
          <p:cNvSpPr>
            <a:spLocks noChangeShapeType="1"/>
          </p:cNvSpPr>
          <p:nvPr/>
        </p:nvSpPr>
        <p:spPr bwMode="auto">
          <a:xfrm flipV="1">
            <a:off x="4203700" y="4635500"/>
            <a:ext cx="127000" cy="2540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71" name="Line 99"/>
          <p:cNvSpPr>
            <a:spLocks noChangeShapeType="1"/>
          </p:cNvSpPr>
          <p:nvPr/>
        </p:nvSpPr>
        <p:spPr bwMode="auto">
          <a:xfrm>
            <a:off x="19812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72" name="Line 100"/>
          <p:cNvSpPr>
            <a:spLocks noChangeShapeType="1"/>
          </p:cNvSpPr>
          <p:nvPr/>
        </p:nvSpPr>
        <p:spPr bwMode="auto">
          <a:xfrm>
            <a:off x="5334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73" name="Line 101"/>
          <p:cNvSpPr>
            <a:spLocks noChangeShapeType="1"/>
          </p:cNvSpPr>
          <p:nvPr/>
        </p:nvSpPr>
        <p:spPr bwMode="auto">
          <a:xfrm flipV="1">
            <a:off x="8166100" y="4635500"/>
            <a:ext cx="127000" cy="2540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74" name="Line 102"/>
          <p:cNvSpPr>
            <a:spLocks noChangeShapeType="1"/>
          </p:cNvSpPr>
          <p:nvPr/>
        </p:nvSpPr>
        <p:spPr bwMode="auto">
          <a:xfrm>
            <a:off x="7023100" y="4660900"/>
            <a:ext cx="127000" cy="2032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75" name="Line 103"/>
          <p:cNvSpPr>
            <a:spLocks noChangeShapeType="1"/>
          </p:cNvSpPr>
          <p:nvPr/>
        </p:nvSpPr>
        <p:spPr bwMode="auto">
          <a:xfrm>
            <a:off x="4356100" y="4648200"/>
            <a:ext cx="2641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76" name="Line 104"/>
          <p:cNvSpPr>
            <a:spLocks noChangeShapeType="1"/>
          </p:cNvSpPr>
          <p:nvPr/>
        </p:nvSpPr>
        <p:spPr bwMode="auto">
          <a:xfrm>
            <a:off x="1689100" y="4876800"/>
            <a:ext cx="2489200" cy="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77" name="Line 105"/>
          <p:cNvSpPr>
            <a:spLocks noChangeShapeType="1"/>
          </p:cNvSpPr>
          <p:nvPr/>
        </p:nvSpPr>
        <p:spPr bwMode="auto">
          <a:xfrm>
            <a:off x="1536700" y="4660900"/>
            <a:ext cx="127000" cy="203200"/>
          </a:xfrm>
          <a:prstGeom prst="line">
            <a:avLst/>
          </a:prstGeom>
          <a:noFill/>
          <a:ln w="25400">
            <a:solidFill>
              <a:srgbClr val="00FF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78" name="Rectangle 106"/>
          <p:cNvSpPr>
            <a:spLocks noChangeArrowheads="1"/>
          </p:cNvSpPr>
          <p:nvPr/>
        </p:nvSpPr>
        <p:spPr bwMode="auto">
          <a:xfrm>
            <a:off x="138113" y="5105400"/>
            <a:ext cx="3270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D</a:t>
            </a:r>
          </a:p>
        </p:txBody>
      </p:sp>
      <p:sp>
        <p:nvSpPr>
          <p:cNvPr id="105579" name="Line 107"/>
          <p:cNvSpPr>
            <a:spLocks noChangeShapeType="1"/>
          </p:cNvSpPr>
          <p:nvPr/>
        </p:nvSpPr>
        <p:spPr bwMode="auto">
          <a:xfrm>
            <a:off x="241300" y="5105400"/>
            <a:ext cx="1498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80" name="Line 108"/>
          <p:cNvSpPr>
            <a:spLocks noChangeShapeType="1"/>
          </p:cNvSpPr>
          <p:nvPr/>
        </p:nvSpPr>
        <p:spPr bwMode="auto">
          <a:xfrm>
            <a:off x="241300" y="5410200"/>
            <a:ext cx="1498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81" name="Line 109"/>
          <p:cNvSpPr>
            <a:spLocks noChangeShapeType="1"/>
          </p:cNvSpPr>
          <p:nvPr/>
        </p:nvSpPr>
        <p:spPr bwMode="auto">
          <a:xfrm>
            <a:off x="1765300" y="51181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82" name="Line 110"/>
          <p:cNvSpPr>
            <a:spLocks noChangeShapeType="1"/>
          </p:cNvSpPr>
          <p:nvPr/>
        </p:nvSpPr>
        <p:spPr bwMode="auto">
          <a:xfrm flipV="1">
            <a:off x="1765300" y="50927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83" name="Line 111"/>
          <p:cNvSpPr>
            <a:spLocks noChangeShapeType="1"/>
          </p:cNvSpPr>
          <p:nvPr/>
        </p:nvSpPr>
        <p:spPr bwMode="auto">
          <a:xfrm>
            <a:off x="3289300" y="5105400"/>
            <a:ext cx="1117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84" name="Line 112"/>
          <p:cNvSpPr>
            <a:spLocks noChangeShapeType="1"/>
          </p:cNvSpPr>
          <p:nvPr/>
        </p:nvSpPr>
        <p:spPr bwMode="auto">
          <a:xfrm>
            <a:off x="3289300" y="5410200"/>
            <a:ext cx="1117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85" name="Rectangle 113"/>
          <p:cNvSpPr>
            <a:spLocks noChangeArrowheads="1"/>
          </p:cNvSpPr>
          <p:nvPr/>
        </p:nvSpPr>
        <p:spPr bwMode="auto">
          <a:xfrm>
            <a:off x="671513" y="5105400"/>
            <a:ext cx="7969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High Z</a:t>
            </a:r>
          </a:p>
        </p:txBody>
      </p:sp>
      <p:sp>
        <p:nvSpPr>
          <p:cNvPr id="105586" name="Line 114"/>
          <p:cNvSpPr>
            <a:spLocks noChangeShapeType="1"/>
          </p:cNvSpPr>
          <p:nvPr/>
        </p:nvSpPr>
        <p:spPr bwMode="auto">
          <a:xfrm>
            <a:off x="3136900" y="51181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87" name="Line 115"/>
          <p:cNvSpPr>
            <a:spLocks noChangeShapeType="1"/>
          </p:cNvSpPr>
          <p:nvPr/>
        </p:nvSpPr>
        <p:spPr bwMode="auto">
          <a:xfrm flipV="1">
            <a:off x="3136900" y="50927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88" name="Line 116"/>
          <p:cNvSpPr>
            <a:spLocks noChangeShapeType="1"/>
          </p:cNvSpPr>
          <p:nvPr/>
        </p:nvSpPr>
        <p:spPr bwMode="auto">
          <a:xfrm>
            <a:off x="1917700" y="5410200"/>
            <a:ext cx="11938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89" name="Line 117"/>
          <p:cNvSpPr>
            <a:spLocks noChangeShapeType="1"/>
          </p:cNvSpPr>
          <p:nvPr/>
        </p:nvSpPr>
        <p:spPr bwMode="auto">
          <a:xfrm>
            <a:off x="1917700" y="5105400"/>
            <a:ext cx="11938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0" name="Line 118"/>
          <p:cNvSpPr>
            <a:spLocks noChangeShapeType="1"/>
          </p:cNvSpPr>
          <p:nvPr/>
        </p:nvSpPr>
        <p:spPr bwMode="auto">
          <a:xfrm>
            <a:off x="3200400" y="4965700"/>
            <a:ext cx="0" cy="8128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1" name="Line 119"/>
          <p:cNvSpPr>
            <a:spLocks noChangeShapeType="1"/>
          </p:cNvSpPr>
          <p:nvPr/>
        </p:nvSpPr>
        <p:spPr bwMode="auto">
          <a:xfrm>
            <a:off x="4432300" y="51181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2" name="Line 120"/>
          <p:cNvSpPr>
            <a:spLocks noChangeShapeType="1"/>
          </p:cNvSpPr>
          <p:nvPr/>
        </p:nvSpPr>
        <p:spPr bwMode="auto">
          <a:xfrm flipV="1">
            <a:off x="4432300" y="50927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3" name="Line 121"/>
          <p:cNvSpPr>
            <a:spLocks noChangeShapeType="1"/>
          </p:cNvSpPr>
          <p:nvPr/>
        </p:nvSpPr>
        <p:spPr bwMode="auto">
          <a:xfrm>
            <a:off x="4584700" y="5410200"/>
            <a:ext cx="2641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4" name="Line 122"/>
          <p:cNvSpPr>
            <a:spLocks noChangeShapeType="1"/>
          </p:cNvSpPr>
          <p:nvPr/>
        </p:nvSpPr>
        <p:spPr bwMode="auto">
          <a:xfrm>
            <a:off x="4584700" y="5105400"/>
            <a:ext cx="2641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5" name="Line 123"/>
          <p:cNvSpPr>
            <a:spLocks noChangeShapeType="1"/>
          </p:cNvSpPr>
          <p:nvPr/>
        </p:nvSpPr>
        <p:spPr bwMode="auto">
          <a:xfrm>
            <a:off x="7251700" y="5118100"/>
            <a:ext cx="127000" cy="2794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6" name="Line 124"/>
          <p:cNvSpPr>
            <a:spLocks noChangeShapeType="1"/>
          </p:cNvSpPr>
          <p:nvPr/>
        </p:nvSpPr>
        <p:spPr bwMode="auto">
          <a:xfrm flipV="1">
            <a:off x="7251700" y="5092700"/>
            <a:ext cx="127000" cy="33020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7" name="Line 125"/>
          <p:cNvSpPr>
            <a:spLocks noChangeShapeType="1"/>
          </p:cNvSpPr>
          <p:nvPr/>
        </p:nvSpPr>
        <p:spPr bwMode="auto">
          <a:xfrm>
            <a:off x="7315200" y="5041900"/>
            <a:ext cx="0" cy="8128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8" name="Line 126"/>
          <p:cNvSpPr>
            <a:spLocks noChangeShapeType="1"/>
          </p:cNvSpPr>
          <p:nvPr/>
        </p:nvSpPr>
        <p:spPr bwMode="auto">
          <a:xfrm>
            <a:off x="7086600" y="4508500"/>
            <a:ext cx="0" cy="12700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599" name="Line 127"/>
          <p:cNvSpPr>
            <a:spLocks noChangeShapeType="1"/>
          </p:cNvSpPr>
          <p:nvPr/>
        </p:nvSpPr>
        <p:spPr bwMode="auto">
          <a:xfrm>
            <a:off x="7404100" y="5105400"/>
            <a:ext cx="1498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00" name="Line 128"/>
          <p:cNvSpPr>
            <a:spLocks noChangeShapeType="1"/>
          </p:cNvSpPr>
          <p:nvPr/>
        </p:nvSpPr>
        <p:spPr bwMode="auto">
          <a:xfrm>
            <a:off x="7404100" y="5410200"/>
            <a:ext cx="14986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01" name="Rectangle 129"/>
          <p:cNvSpPr>
            <a:spLocks noChangeArrowheads="1"/>
          </p:cNvSpPr>
          <p:nvPr/>
        </p:nvSpPr>
        <p:spPr bwMode="auto">
          <a:xfrm>
            <a:off x="8139113" y="5105400"/>
            <a:ext cx="9937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读出数据</a:t>
            </a:r>
            <a:endParaRPr kumimoji="1" lang="zh-CN" altLang="en-US" sz="1600" b="1">
              <a:solidFill>
                <a:srgbClr val="000000"/>
              </a:solidFill>
            </a:endParaRPr>
          </a:p>
        </p:txBody>
      </p:sp>
      <p:sp>
        <p:nvSpPr>
          <p:cNvPr id="105602" name="Line 130"/>
          <p:cNvSpPr>
            <a:spLocks noChangeShapeType="1"/>
          </p:cNvSpPr>
          <p:nvPr/>
        </p:nvSpPr>
        <p:spPr bwMode="auto">
          <a:xfrm flipH="1">
            <a:off x="2425700" y="5715000"/>
            <a:ext cx="787400" cy="0"/>
          </a:xfrm>
          <a:prstGeom prst="line">
            <a:avLst/>
          </a:prstGeom>
          <a:noFill/>
          <a:ln w="25400">
            <a:solidFill>
              <a:srgbClr val="00FF00"/>
            </a:solidFill>
            <a:round/>
            <a:headEnd type="triangle" w="med" len="me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03" name="Rectangle 131"/>
          <p:cNvSpPr>
            <a:spLocks noChangeArrowheads="1"/>
          </p:cNvSpPr>
          <p:nvPr/>
        </p:nvSpPr>
        <p:spPr bwMode="auto">
          <a:xfrm>
            <a:off x="2438400" y="2286000"/>
            <a:ext cx="11969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读周期时间</a:t>
            </a:r>
            <a:endParaRPr kumimoji="1" lang="zh-CN" altLang="en-US" sz="1600" b="1">
              <a:solidFill>
                <a:srgbClr val="000000"/>
              </a:solidFill>
            </a:endParaRPr>
          </a:p>
        </p:txBody>
      </p:sp>
      <p:sp>
        <p:nvSpPr>
          <p:cNvPr id="105604" name="Line 132"/>
          <p:cNvSpPr>
            <a:spLocks noChangeShapeType="1"/>
          </p:cNvSpPr>
          <p:nvPr/>
        </p:nvSpPr>
        <p:spPr bwMode="auto">
          <a:xfrm flipH="1">
            <a:off x="4254500" y="2438400"/>
            <a:ext cx="863600" cy="0"/>
          </a:xfrm>
          <a:prstGeom prst="line">
            <a:avLst/>
          </a:prstGeom>
          <a:noFill/>
          <a:ln w="25400">
            <a:solidFill>
              <a:schemeClr val="tx1"/>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05" name="Line 133"/>
          <p:cNvSpPr>
            <a:spLocks noChangeShapeType="1"/>
          </p:cNvSpPr>
          <p:nvPr/>
        </p:nvSpPr>
        <p:spPr bwMode="auto">
          <a:xfrm>
            <a:off x="1155700" y="2438400"/>
            <a:ext cx="812800" cy="0"/>
          </a:xfrm>
          <a:prstGeom prst="line">
            <a:avLst/>
          </a:prstGeom>
          <a:noFill/>
          <a:ln w="25400">
            <a:solidFill>
              <a:schemeClr val="tx1"/>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06" name="Line 134"/>
          <p:cNvSpPr>
            <a:spLocks noChangeShapeType="1"/>
          </p:cNvSpPr>
          <p:nvPr/>
        </p:nvSpPr>
        <p:spPr bwMode="auto">
          <a:xfrm>
            <a:off x="558800" y="4114800"/>
            <a:ext cx="5588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07" name="Line 135"/>
          <p:cNvSpPr>
            <a:spLocks noChangeShapeType="1"/>
          </p:cNvSpPr>
          <p:nvPr/>
        </p:nvSpPr>
        <p:spPr bwMode="auto">
          <a:xfrm>
            <a:off x="2006600" y="4114800"/>
            <a:ext cx="4064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08" name="Line 136"/>
          <p:cNvSpPr>
            <a:spLocks noChangeShapeType="1"/>
          </p:cNvSpPr>
          <p:nvPr/>
        </p:nvSpPr>
        <p:spPr bwMode="auto">
          <a:xfrm>
            <a:off x="5969000" y="4114800"/>
            <a:ext cx="4064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09" name="Line 137"/>
          <p:cNvSpPr>
            <a:spLocks noChangeShapeType="1"/>
          </p:cNvSpPr>
          <p:nvPr/>
        </p:nvSpPr>
        <p:spPr bwMode="auto">
          <a:xfrm>
            <a:off x="59436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10" name="Line 138"/>
          <p:cNvSpPr>
            <a:spLocks noChangeShapeType="1"/>
          </p:cNvSpPr>
          <p:nvPr/>
        </p:nvSpPr>
        <p:spPr bwMode="auto">
          <a:xfrm>
            <a:off x="4495800" y="3517900"/>
            <a:ext cx="0" cy="660400"/>
          </a:xfrm>
          <a:prstGeom prst="line">
            <a:avLst/>
          </a:prstGeom>
          <a:noFill/>
          <a:ln w="254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11" name="Line 139"/>
          <p:cNvSpPr>
            <a:spLocks noChangeShapeType="1"/>
          </p:cNvSpPr>
          <p:nvPr/>
        </p:nvSpPr>
        <p:spPr bwMode="auto">
          <a:xfrm>
            <a:off x="4521200" y="4114800"/>
            <a:ext cx="558800" cy="0"/>
          </a:xfrm>
          <a:prstGeom prst="line">
            <a:avLst/>
          </a:prstGeom>
          <a:noFill/>
          <a:ln w="50800">
            <a:solidFill>
              <a:schemeClr val="accent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12" name="Line 140"/>
          <p:cNvSpPr>
            <a:spLocks noChangeShapeType="1"/>
          </p:cNvSpPr>
          <p:nvPr/>
        </p:nvSpPr>
        <p:spPr bwMode="auto">
          <a:xfrm>
            <a:off x="1168400" y="4114800"/>
            <a:ext cx="7874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13" name="Line 141"/>
          <p:cNvSpPr>
            <a:spLocks noChangeShapeType="1"/>
          </p:cNvSpPr>
          <p:nvPr/>
        </p:nvSpPr>
        <p:spPr bwMode="auto">
          <a:xfrm>
            <a:off x="2463800" y="4114800"/>
            <a:ext cx="10922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14" name="Line 142"/>
          <p:cNvSpPr>
            <a:spLocks noChangeShapeType="1"/>
          </p:cNvSpPr>
          <p:nvPr/>
        </p:nvSpPr>
        <p:spPr bwMode="auto">
          <a:xfrm>
            <a:off x="6426200" y="4114800"/>
            <a:ext cx="10922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15" name="Line 143"/>
          <p:cNvSpPr>
            <a:spLocks noChangeShapeType="1"/>
          </p:cNvSpPr>
          <p:nvPr/>
        </p:nvSpPr>
        <p:spPr bwMode="auto">
          <a:xfrm>
            <a:off x="5130800" y="4114800"/>
            <a:ext cx="787400" cy="0"/>
          </a:xfrm>
          <a:prstGeom prst="line">
            <a:avLst/>
          </a:prstGeom>
          <a:noFill/>
          <a:ln w="50800">
            <a:solidFill>
              <a:schemeClr val="hlink"/>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16" name="Line 144"/>
          <p:cNvSpPr>
            <a:spLocks noChangeShapeType="1"/>
          </p:cNvSpPr>
          <p:nvPr/>
        </p:nvSpPr>
        <p:spPr bwMode="auto">
          <a:xfrm>
            <a:off x="1155700" y="6019800"/>
            <a:ext cx="3098800" cy="0"/>
          </a:xfrm>
          <a:prstGeom prst="line">
            <a:avLst/>
          </a:prstGeom>
          <a:noFill/>
          <a:ln w="25400">
            <a:solidFill>
              <a:schemeClr val="tx1"/>
            </a:solidFill>
            <a:round/>
            <a:headEnd type="triangle" w="med" len="me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17" name="Rectangle 145"/>
          <p:cNvSpPr>
            <a:spLocks noChangeArrowheads="1"/>
          </p:cNvSpPr>
          <p:nvPr/>
        </p:nvSpPr>
        <p:spPr bwMode="auto">
          <a:xfrm>
            <a:off x="1295400" y="6172200"/>
            <a:ext cx="2768600"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OE_L</a:t>
            </a:r>
            <a:r>
              <a:rPr kumimoji="1" lang="zh-CN" altLang="en-US" sz="1600">
                <a:solidFill>
                  <a:srgbClr val="000000"/>
                </a:solidFill>
              </a:rPr>
              <a:t>在</a:t>
            </a:r>
            <a:r>
              <a:rPr kumimoji="1" lang="en-US" altLang="zh-CN" sz="1600">
                <a:solidFill>
                  <a:srgbClr val="000000"/>
                </a:solidFill>
              </a:rPr>
              <a:t> CAS_L</a:t>
            </a:r>
            <a:r>
              <a:rPr kumimoji="1" lang="zh-CN" altLang="en-US" sz="1600">
                <a:solidFill>
                  <a:srgbClr val="000000"/>
                </a:solidFill>
              </a:rPr>
              <a:t>有效之前有效</a:t>
            </a:r>
            <a:endParaRPr kumimoji="1" lang="zh-CN" altLang="en-US" sz="1600" b="1">
              <a:solidFill>
                <a:srgbClr val="000000"/>
              </a:solidFill>
            </a:endParaRPr>
          </a:p>
        </p:txBody>
      </p:sp>
      <p:sp>
        <p:nvSpPr>
          <p:cNvPr id="105618" name="Line 146"/>
          <p:cNvSpPr>
            <a:spLocks noChangeShapeType="1"/>
          </p:cNvSpPr>
          <p:nvPr/>
        </p:nvSpPr>
        <p:spPr bwMode="auto">
          <a:xfrm>
            <a:off x="5118100" y="6019800"/>
            <a:ext cx="3098800" cy="0"/>
          </a:xfrm>
          <a:prstGeom prst="line">
            <a:avLst/>
          </a:prstGeom>
          <a:noFill/>
          <a:ln w="25400">
            <a:solidFill>
              <a:schemeClr val="tx1"/>
            </a:solidFill>
            <a:round/>
            <a:headEnd type="triangle" w="med" len="me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19" name="Rectangle 147"/>
          <p:cNvSpPr>
            <a:spLocks noChangeArrowheads="1"/>
          </p:cNvSpPr>
          <p:nvPr/>
        </p:nvSpPr>
        <p:spPr bwMode="auto">
          <a:xfrm>
            <a:off x="5257800" y="6172200"/>
            <a:ext cx="2768600"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a:solidFill>
                  <a:srgbClr val="000000"/>
                </a:solidFill>
              </a:rPr>
              <a:t>OE_L </a:t>
            </a:r>
            <a:r>
              <a:rPr kumimoji="1" lang="zh-CN" altLang="en-US" sz="1600">
                <a:solidFill>
                  <a:srgbClr val="000000"/>
                </a:solidFill>
              </a:rPr>
              <a:t>在</a:t>
            </a:r>
            <a:r>
              <a:rPr kumimoji="1" lang="en-US" altLang="zh-CN" sz="1600">
                <a:solidFill>
                  <a:srgbClr val="000000"/>
                </a:solidFill>
              </a:rPr>
              <a:t>CAS_L</a:t>
            </a:r>
            <a:r>
              <a:rPr kumimoji="1" lang="zh-CN" altLang="en-US" sz="1600">
                <a:solidFill>
                  <a:srgbClr val="000000"/>
                </a:solidFill>
              </a:rPr>
              <a:t>有效之后有效</a:t>
            </a:r>
          </a:p>
        </p:txBody>
      </p:sp>
      <p:sp>
        <p:nvSpPr>
          <p:cNvPr id="105620" name="Rectangle 148"/>
          <p:cNvSpPr>
            <a:spLocks noGrp="1" noChangeArrowheads="1"/>
          </p:cNvSpPr>
          <p:nvPr>
            <p:ph type="body" idx="1"/>
          </p:nvPr>
        </p:nvSpPr>
        <p:spPr>
          <a:xfrm>
            <a:off x="342900" y="838200"/>
            <a:ext cx="4229100" cy="1260475"/>
          </a:xfrm>
          <a:noFill/>
          <a:ln/>
          <a:extLst>
            <a:ext uri="{91240B29-F687-4f45-9708-019B960494DF}">
              <a14:hiddenLine xmlns="" xmlns:a14="http://schemas.microsoft.com/office/drawing/2010/main" w="12700">
                <a:solidFill>
                  <a:schemeClr val="tx1"/>
                </a:solidFill>
                <a:miter lim="800000"/>
                <a:headEnd/>
                <a:tailEnd/>
              </a14:hiddenLine>
            </a:ext>
          </a:extLst>
        </p:spPr>
        <p:txBody>
          <a:bodyPr lIns="63500" tIns="25400" rIns="63500" bIns="25400">
            <a:spAutoFit/>
          </a:bodyPr>
          <a:lstStyle/>
          <a:p>
            <a:r>
              <a:rPr lang="en-US" altLang="zh-CN" sz="1800"/>
              <a:t>DRAM </a:t>
            </a:r>
            <a:r>
              <a:rPr lang="zh-CN" altLang="en-US" sz="1800"/>
              <a:t>读访问开始于</a:t>
            </a:r>
            <a:r>
              <a:rPr lang="en-US" altLang="zh-CN" sz="1800"/>
              <a:t>:</a:t>
            </a:r>
          </a:p>
          <a:p>
            <a:pPr lvl="1"/>
            <a:r>
              <a:rPr lang="en-US" altLang="zh-CN" sz="1800"/>
              <a:t>RAS_L</a:t>
            </a:r>
            <a:r>
              <a:rPr lang="zh-CN" altLang="en-US" sz="1800"/>
              <a:t>信号有效</a:t>
            </a:r>
            <a:endParaRPr lang="en-US" altLang="zh-CN" sz="1800"/>
          </a:p>
          <a:p>
            <a:pPr lvl="1"/>
            <a:r>
              <a:rPr lang="zh-CN" altLang="en-US" sz="1800"/>
              <a:t>两种读方式</a:t>
            </a:r>
            <a:r>
              <a:rPr lang="en-US" altLang="zh-CN" sz="1800"/>
              <a:t>: </a:t>
            </a:r>
            <a:br>
              <a:rPr lang="en-US" altLang="zh-CN" sz="1800"/>
            </a:br>
            <a:r>
              <a:rPr lang="en-US" altLang="zh-CN" sz="1800"/>
              <a:t>OE-L</a:t>
            </a:r>
            <a:r>
              <a:rPr lang="zh-CN" altLang="en-US" sz="1800"/>
              <a:t>早于或晚于</a:t>
            </a:r>
            <a:r>
              <a:rPr lang="en-US" altLang="zh-CN" sz="1800"/>
              <a:t> CAS_L</a:t>
            </a:r>
            <a:r>
              <a:rPr lang="zh-CN" sz="1800"/>
              <a:t>有效</a:t>
            </a:r>
            <a:r>
              <a:rPr lang="en-US" altLang="zh-CN"/>
              <a:t> </a:t>
            </a:r>
          </a:p>
        </p:txBody>
      </p:sp>
      <p:sp>
        <p:nvSpPr>
          <p:cNvPr id="105621" name="Rectangle 149"/>
          <p:cNvSpPr>
            <a:spLocks noChangeArrowheads="1"/>
          </p:cNvSpPr>
          <p:nvPr/>
        </p:nvSpPr>
        <p:spPr bwMode="auto">
          <a:xfrm>
            <a:off x="2119313" y="5105400"/>
            <a:ext cx="620712"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Junk</a:t>
            </a:r>
          </a:p>
        </p:txBody>
      </p:sp>
      <p:sp>
        <p:nvSpPr>
          <p:cNvPr id="105622" name="Rectangle 150"/>
          <p:cNvSpPr>
            <a:spLocks noChangeArrowheads="1"/>
          </p:cNvSpPr>
          <p:nvPr/>
        </p:nvSpPr>
        <p:spPr bwMode="auto">
          <a:xfrm>
            <a:off x="3338513" y="5105400"/>
            <a:ext cx="99377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zh-CN" altLang="en-US" sz="1600">
                <a:solidFill>
                  <a:srgbClr val="000000"/>
                </a:solidFill>
              </a:rPr>
              <a:t>读出数据</a:t>
            </a:r>
            <a:endParaRPr kumimoji="1" lang="zh-CN" altLang="en-US" sz="1600" b="1">
              <a:solidFill>
                <a:srgbClr val="000000"/>
              </a:solidFill>
            </a:endParaRPr>
          </a:p>
        </p:txBody>
      </p:sp>
      <p:sp>
        <p:nvSpPr>
          <p:cNvPr id="105623" name="Rectangle 151"/>
          <p:cNvSpPr>
            <a:spLocks noChangeArrowheads="1"/>
          </p:cNvSpPr>
          <p:nvPr/>
        </p:nvSpPr>
        <p:spPr bwMode="auto">
          <a:xfrm>
            <a:off x="5624513" y="5105400"/>
            <a:ext cx="796925" cy="333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8" tIns="44450" rIns="90488" bIns="44450">
            <a:spAutoFit/>
          </a:bodyPr>
          <a:lstStyle/>
          <a:p>
            <a:pPr eaLnBrk="0" fontAlgn="base" hangingPunct="0">
              <a:spcBef>
                <a:spcPct val="0"/>
              </a:spcBef>
              <a:spcAft>
                <a:spcPct val="0"/>
              </a:spcAft>
            </a:pPr>
            <a:r>
              <a:rPr kumimoji="1" lang="en-US" altLang="zh-CN" sz="1600" b="1">
                <a:solidFill>
                  <a:srgbClr val="000000"/>
                </a:solidFill>
              </a:rPr>
              <a:t>High Z</a:t>
            </a:r>
          </a:p>
        </p:txBody>
      </p:sp>
      <p:sp>
        <p:nvSpPr>
          <p:cNvPr id="105624" name="Line 152"/>
          <p:cNvSpPr>
            <a:spLocks noChangeShapeType="1"/>
          </p:cNvSpPr>
          <p:nvPr/>
        </p:nvSpPr>
        <p:spPr bwMode="auto">
          <a:xfrm>
            <a:off x="6565900" y="5715000"/>
            <a:ext cx="508000" cy="0"/>
          </a:xfrm>
          <a:prstGeom prst="line">
            <a:avLst/>
          </a:prstGeom>
          <a:noFill/>
          <a:ln w="254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25" name="Line 153"/>
          <p:cNvSpPr>
            <a:spLocks noChangeShapeType="1"/>
          </p:cNvSpPr>
          <p:nvPr/>
        </p:nvSpPr>
        <p:spPr bwMode="auto">
          <a:xfrm flipH="1">
            <a:off x="7302500" y="5715000"/>
            <a:ext cx="558800" cy="0"/>
          </a:xfrm>
          <a:prstGeom prst="line">
            <a:avLst/>
          </a:prstGeom>
          <a:noFill/>
          <a:ln w="254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
        <p:nvSpPr>
          <p:cNvPr id="105626" name="Line 154"/>
          <p:cNvSpPr>
            <a:spLocks noChangeShapeType="1"/>
          </p:cNvSpPr>
          <p:nvPr/>
        </p:nvSpPr>
        <p:spPr bwMode="auto">
          <a:xfrm flipH="1">
            <a:off x="2120900" y="5715000"/>
            <a:ext cx="330200" cy="0"/>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fontAlgn="base">
              <a:spcBef>
                <a:spcPct val="0"/>
              </a:spcBef>
              <a:spcAft>
                <a:spcPct val="0"/>
              </a:spcAft>
            </a:pPr>
            <a:endParaRPr kumimoji="1" lang="zh-CN" altLang="en-US" sz="2400">
              <a:solidFill>
                <a:srgbClr val="000000"/>
              </a:solidFill>
            </a:endParaRPr>
          </a:p>
        </p:txBody>
      </p:sp>
    </p:spTree>
    <p:extLst>
      <p:ext uri="{BB962C8B-B14F-4D97-AF65-F5344CB8AC3E}">
        <p14:creationId xmlns:p14="http://schemas.microsoft.com/office/powerpoint/2010/main" val="1263083052"/>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小结</a:t>
            </a:r>
          </a:p>
        </p:txBody>
      </p:sp>
      <p:sp>
        <p:nvSpPr>
          <p:cNvPr id="3" name="Content Placeholder 2"/>
          <p:cNvSpPr>
            <a:spLocks noGrp="1"/>
          </p:cNvSpPr>
          <p:nvPr>
            <p:ph idx="1"/>
          </p:nvPr>
        </p:nvSpPr>
        <p:spPr/>
        <p:txBody>
          <a:bodyPr/>
          <a:lstStyle/>
          <a:p>
            <a:r>
              <a:rPr lang="zh-CN" altLang="en-US" dirty="0"/>
              <a:t>程序的局部性原理</a:t>
            </a:r>
            <a:r>
              <a:rPr lang="en-US" altLang="zh-CN" dirty="0"/>
              <a:t>:</a:t>
            </a:r>
            <a:endParaRPr lang="zh-CN" altLang="en-US" dirty="0"/>
          </a:p>
          <a:p>
            <a:pPr lvl="1"/>
            <a:r>
              <a:rPr lang="zh-CN" altLang="en-US" dirty="0"/>
              <a:t>时间局部性：最近被访问过的程序和数据很可能再次被访问</a:t>
            </a:r>
          </a:p>
          <a:p>
            <a:pPr lvl="1"/>
            <a:r>
              <a:rPr lang="zh-CN" altLang="en-US" dirty="0"/>
              <a:t>空间局部性：</a:t>
            </a:r>
            <a:r>
              <a:rPr lang="en-US" altLang="zh-CN" b="1" dirty="0"/>
              <a:t>CPU</a:t>
            </a:r>
            <a:r>
              <a:rPr lang="zh-CN" altLang="en-US" dirty="0"/>
              <a:t>很可能访问最近被访问过的地址单元附近的地址单元。</a:t>
            </a:r>
          </a:p>
          <a:p>
            <a:r>
              <a:rPr lang="zh-CN" altLang="en-US" dirty="0"/>
              <a:t>利用程序的局部性原理：</a:t>
            </a:r>
          </a:p>
          <a:p>
            <a:pPr lvl="1"/>
            <a:r>
              <a:rPr lang="zh-CN" altLang="en-US" dirty="0"/>
              <a:t>使用尽可能大容量的廉价、低速存储器存放程序和数据。</a:t>
            </a:r>
          </a:p>
          <a:p>
            <a:pPr lvl="1"/>
            <a:r>
              <a:rPr lang="zh-CN" altLang="en-US" dirty="0"/>
              <a:t>使用高速存储器来满足</a:t>
            </a:r>
            <a:r>
              <a:rPr lang="en-US" altLang="zh-CN" dirty="0"/>
              <a:t>CPU</a:t>
            </a:r>
            <a:r>
              <a:rPr lang="zh-CN" altLang="en-US" dirty="0"/>
              <a:t>对速度的要求。</a:t>
            </a:r>
          </a:p>
          <a:p>
            <a:r>
              <a:rPr lang="zh-CN" altLang="en-US" dirty="0"/>
              <a:t>动态存储器</a:t>
            </a:r>
            <a:r>
              <a:rPr lang="en-US" altLang="zh-CN" dirty="0"/>
              <a:t>DRAM</a:t>
            </a:r>
            <a:endParaRPr lang="zh-CN" altLang="en-US" dirty="0"/>
          </a:p>
          <a:p>
            <a:pPr lvl="1"/>
            <a:r>
              <a:rPr lang="zh-CN" altLang="en-US" dirty="0"/>
              <a:t>电容充放电来存储数据</a:t>
            </a:r>
          </a:p>
          <a:p>
            <a:pPr lvl="1"/>
            <a:r>
              <a:rPr lang="zh-CN" altLang="en-US" dirty="0"/>
              <a:t>集成度高、容量大、能耗低、速度慢</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41</a:t>
            </a:fld>
            <a:endParaRPr lang="zh-CN" altLang="en-US">
              <a:solidFill>
                <a:srgbClr val="1F497D"/>
              </a:solidFill>
            </a:endParaRPr>
          </a:p>
        </p:txBody>
      </p:sp>
    </p:spTree>
    <p:extLst>
      <p:ext uri="{BB962C8B-B14F-4D97-AF65-F5344CB8AC3E}">
        <p14:creationId xmlns:p14="http://schemas.microsoft.com/office/powerpoint/2010/main" val="9467595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阅读和思考</a:t>
            </a:r>
          </a:p>
        </p:txBody>
      </p:sp>
      <p:sp>
        <p:nvSpPr>
          <p:cNvPr id="3" name="Content Placeholder 2"/>
          <p:cNvSpPr>
            <a:spLocks noGrp="1"/>
          </p:cNvSpPr>
          <p:nvPr>
            <p:ph idx="1"/>
          </p:nvPr>
        </p:nvSpPr>
        <p:spPr/>
        <p:txBody>
          <a:bodyPr/>
          <a:lstStyle/>
          <a:p>
            <a:r>
              <a:rPr lang="zh-CN" altLang="en-US" dirty="0"/>
              <a:t>阅读</a:t>
            </a:r>
          </a:p>
          <a:p>
            <a:r>
              <a:rPr lang="zh-CN" altLang="en-US"/>
              <a:t>思考</a:t>
            </a:r>
            <a:endParaRPr lang="zh-CN" altLang="en-US" dirty="0"/>
          </a:p>
          <a:p>
            <a:pPr lvl="1"/>
            <a:r>
              <a:rPr lang="zh-CN" altLang="en-US" dirty="0"/>
              <a:t>程序的局部性原理指什么</a:t>
            </a:r>
            <a:r>
              <a:rPr lang="en-US" altLang="zh-CN" dirty="0"/>
              <a:t>?</a:t>
            </a:r>
            <a:r>
              <a:rPr lang="zh-CN" altLang="en-US" dirty="0"/>
              <a:t>为什么层次存储器系统能同时达到高性能</a:t>
            </a:r>
            <a:r>
              <a:rPr lang="en-US" altLang="zh-CN" dirty="0"/>
              <a:t>/</a:t>
            </a:r>
            <a:r>
              <a:rPr lang="zh-CN" altLang="en-US" dirty="0"/>
              <a:t>低成本</a:t>
            </a:r>
            <a:r>
              <a:rPr lang="en-US" altLang="zh-CN" dirty="0"/>
              <a:t>/</a:t>
            </a:r>
            <a:r>
              <a:rPr lang="zh-CN" altLang="en-US" dirty="0"/>
              <a:t>大容量的指标</a:t>
            </a:r>
            <a:r>
              <a:rPr lang="en-US" altLang="zh-CN" dirty="0"/>
              <a:t>?</a:t>
            </a:r>
            <a:endParaRPr lang="zh-CN" altLang="en-US" dirty="0"/>
          </a:p>
          <a:p>
            <a:r>
              <a:rPr lang="zh-CN" altLang="en-US" dirty="0"/>
              <a:t>实践</a:t>
            </a:r>
          </a:p>
          <a:p>
            <a:pPr lvl="1"/>
            <a:r>
              <a:rPr lang="zh-CN" altLang="en-US" dirty="0"/>
              <a:t>继续完成大实验。</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42</a:t>
            </a:fld>
            <a:endParaRPr lang="zh-CN" altLang="en-US">
              <a:solidFill>
                <a:srgbClr val="1F497D"/>
              </a:solidFill>
            </a:endParaRPr>
          </a:p>
        </p:txBody>
      </p:sp>
    </p:spTree>
    <p:extLst>
      <p:ext uri="{BB962C8B-B14F-4D97-AF65-F5344CB8AC3E}">
        <p14:creationId xmlns:p14="http://schemas.microsoft.com/office/powerpoint/2010/main" val="13930759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谢谢</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555F886C-0A22-6F4D-BC08-A1674DBCDE43}" type="slidenum">
              <a:rPr lang="en-US" altLang="zh-CN" smtClean="0">
                <a:solidFill>
                  <a:srgbClr val="1F497D"/>
                </a:solidFill>
              </a:rPr>
              <a:pPr>
                <a:defRPr/>
              </a:pPr>
              <a:t>43</a:t>
            </a:fld>
            <a:endParaRPr lang="zh-CN" altLang="en-US">
              <a:solidFill>
                <a:srgbClr val="1F497D"/>
              </a:solidFill>
            </a:endParaRPr>
          </a:p>
        </p:txBody>
      </p:sp>
    </p:spTree>
    <p:extLst>
      <p:ext uri="{BB962C8B-B14F-4D97-AF65-F5344CB8AC3E}">
        <p14:creationId xmlns:p14="http://schemas.microsoft.com/office/powerpoint/2010/main" val="246637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存储器地位和作用</a:t>
            </a:r>
            <a:endParaRPr kumimoji="1" lang="zh-CN" altLang="en-US" dirty="0"/>
          </a:p>
        </p:txBody>
      </p:sp>
      <p:sp>
        <p:nvSpPr>
          <p:cNvPr id="3" name="Content Placeholder 2"/>
          <p:cNvSpPr>
            <a:spLocks noGrp="1"/>
          </p:cNvSpPr>
          <p:nvPr>
            <p:ph idx="1"/>
          </p:nvPr>
        </p:nvSpPr>
        <p:spPr/>
        <p:txBody>
          <a:bodyPr/>
          <a:lstStyle/>
          <a:p>
            <a:r>
              <a:rPr lang="zh-CN" altLang="en-US" dirty="0"/>
              <a:t>存储程序使计算机走向通用。</a:t>
            </a:r>
          </a:p>
          <a:p>
            <a:r>
              <a:rPr lang="zh-CN" altLang="en-US" dirty="0"/>
              <a:t>计算机中用来存放程序和数据的部件，是</a:t>
            </a:r>
            <a:r>
              <a:rPr lang="en-US" altLang="zh-CN" dirty="0"/>
              <a:t>Von Neumann</a:t>
            </a:r>
            <a:r>
              <a:rPr lang="zh-CN" altLang="en-US" dirty="0"/>
              <a:t>结构计算机的重要组成，是计算机的中心。</a:t>
            </a:r>
          </a:p>
          <a:p>
            <a:r>
              <a:rPr lang="zh-CN" altLang="en-US" dirty="0"/>
              <a:t>程序和数据的特点</a:t>
            </a:r>
          </a:p>
          <a:p>
            <a:pPr lvl="1"/>
            <a:r>
              <a:rPr lang="zh-CN" altLang="en-US" dirty="0"/>
              <a:t>源程序、汇编程序、机器语言程序</a:t>
            </a:r>
          </a:p>
          <a:p>
            <a:pPr lvl="1"/>
            <a:r>
              <a:rPr lang="zh-CN" altLang="en-US" dirty="0"/>
              <a:t>各种类型的数据</a:t>
            </a:r>
          </a:p>
          <a:p>
            <a:pPr lvl="1"/>
            <a:r>
              <a:rPr lang="zh-CN" altLang="en-US" dirty="0"/>
              <a:t>共同点：二进制数据</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5</a:t>
            </a:fld>
            <a:endParaRPr lang="zh-CN" altLang="en-US">
              <a:solidFill>
                <a:srgbClr val="1F497D"/>
              </a:solidFill>
            </a:endParaRPr>
          </a:p>
        </p:txBody>
      </p:sp>
    </p:spTree>
    <p:extLst>
      <p:ext uri="{BB962C8B-B14F-4D97-AF65-F5344CB8AC3E}">
        <p14:creationId xmlns:p14="http://schemas.microsoft.com/office/powerpoint/2010/main" val="938913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zh-CN" altLang="en-US" dirty="0"/>
            </a:br>
            <a:br>
              <a:rPr lang="zh-CN" altLang="en-US" dirty="0"/>
            </a:br>
            <a:r>
              <a:rPr lang="zh-CN" altLang="en-US" dirty="0"/>
              <a:t>对存储介质的基本要求</a:t>
            </a:r>
            <a:endParaRPr kumimoji="1" lang="zh-CN" altLang="en-US" dirty="0"/>
          </a:p>
        </p:txBody>
      </p:sp>
      <p:sp>
        <p:nvSpPr>
          <p:cNvPr id="3" name="Content Placeholder 2"/>
          <p:cNvSpPr>
            <a:spLocks noGrp="1"/>
          </p:cNvSpPr>
          <p:nvPr>
            <p:ph idx="1"/>
          </p:nvPr>
        </p:nvSpPr>
        <p:spPr/>
        <p:txBody>
          <a:bodyPr/>
          <a:lstStyle/>
          <a:p>
            <a:r>
              <a:rPr lang="zh-CN" altLang="en-US" dirty="0"/>
              <a:t>能够有两个稳定状态来表示二进制中的“</a:t>
            </a:r>
            <a:r>
              <a:rPr lang="en-US" altLang="zh-CN" dirty="0"/>
              <a:t>0</a:t>
            </a:r>
            <a:r>
              <a:rPr lang="zh-CN" altLang="en-US" dirty="0"/>
              <a:t>”和“</a:t>
            </a:r>
            <a:r>
              <a:rPr lang="en-US" altLang="zh-CN" dirty="0"/>
              <a:t>1</a:t>
            </a:r>
            <a:r>
              <a:rPr lang="zh-CN" altLang="en-US" dirty="0"/>
              <a:t>”</a:t>
            </a:r>
          </a:p>
          <a:p>
            <a:r>
              <a:rPr lang="zh-CN" altLang="en-US" dirty="0"/>
              <a:t>容易识别</a:t>
            </a:r>
          </a:p>
          <a:p>
            <a:r>
              <a:rPr lang="zh-CN" altLang="en-US" dirty="0"/>
              <a:t>两个状态能方便地进行转换</a:t>
            </a:r>
          </a:p>
          <a:p>
            <a:r>
              <a:rPr lang="zh-CN" altLang="en-US" dirty="0"/>
              <a:t>几种常用的存储方式</a:t>
            </a:r>
          </a:p>
          <a:p>
            <a:pPr lvl="1"/>
            <a:r>
              <a:rPr lang="zh-CN" altLang="en-US" dirty="0"/>
              <a:t>磁颗粒、半导体</a:t>
            </a:r>
            <a:r>
              <a:rPr lang="en-US" altLang="zh-CN" dirty="0"/>
              <a:t>(</a:t>
            </a:r>
            <a:r>
              <a:rPr lang="zh-CN" altLang="en-US" dirty="0"/>
              <a:t>电平</a:t>
            </a:r>
            <a:r>
              <a:rPr lang="en-US" altLang="zh-CN" dirty="0"/>
              <a:t>/</a:t>
            </a:r>
            <a:r>
              <a:rPr lang="zh-CN" altLang="en-US" dirty="0"/>
              <a:t>电容</a:t>
            </a:r>
            <a:r>
              <a:rPr lang="en-US" altLang="zh-CN" dirty="0"/>
              <a:t>)</a:t>
            </a:r>
            <a:r>
              <a:rPr lang="zh-CN" altLang="en-US" dirty="0"/>
              <a:t>、光</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6</a:t>
            </a:fld>
            <a:endParaRPr lang="zh-CN" altLang="en-US">
              <a:solidFill>
                <a:srgbClr val="1F497D"/>
              </a:solidFill>
            </a:endParaRPr>
          </a:p>
        </p:txBody>
      </p:sp>
    </p:spTree>
    <p:extLst>
      <p:ext uri="{BB962C8B-B14F-4D97-AF65-F5344CB8AC3E}">
        <p14:creationId xmlns:p14="http://schemas.microsoft.com/office/powerpoint/2010/main" val="320928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早期存储器</a:t>
            </a:r>
            <a:endParaRPr kumimoji="1" lang="zh-CN" altLang="en-US" dirty="0"/>
          </a:p>
        </p:txBody>
      </p:sp>
      <p:sp>
        <p:nvSpPr>
          <p:cNvPr id="3" name="Content Placeholder 2"/>
          <p:cNvSpPr>
            <a:spLocks noGrp="1"/>
          </p:cNvSpPr>
          <p:nvPr>
            <p:ph idx="1"/>
          </p:nvPr>
        </p:nvSpPr>
        <p:spPr>
          <a:xfrm>
            <a:off x="457200" y="1219200"/>
            <a:ext cx="3538736" cy="4910138"/>
          </a:xfrm>
        </p:spPr>
        <p:txBody>
          <a:bodyPr/>
          <a:lstStyle/>
          <a:p>
            <a:r>
              <a:rPr lang="en-US" dirty="0"/>
              <a:t>水银延迟线存储器</a:t>
            </a:r>
          </a:p>
          <a:p>
            <a:r>
              <a:rPr lang="en-US" dirty="0"/>
              <a:t>EDSAC,1949</a:t>
            </a:r>
          </a:p>
          <a:p>
            <a:r>
              <a:rPr lang="en-US" dirty="0"/>
              <a:t>Maurice Wilkes</a:t>
            </a:r>
          </a:p>
          <a:p>
            <a:r>
              <a:rPr lang="en-US" dirty="0"/>
              <a:t>1967年Turing奖</a:t>
            </a:r>
          </a:p>
          <a:p>
            <a:r>
              <a:rPr lang="en-US" dirty="0"/>
              <a:t>存储原理</a:t>
            </a:r>
          </a:p>
          <a:p>
            <a:pPr lvl="1"/>
            <a:r>
              <a:rPr lang="en-US" dirty="0"/>
              <a:t>水波</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7</a:t>
            </a:fld>
            <a:endParaRPr lang="zh-CN" altLang="en-US">
              <a:solidFill>
                <a:srgbClr val="1F497D"/>
              </a:solidFill>
            </a:endParaRPr>
          </a:p>
        </p:txBody>
      </p:sp>
      <p:pic>
        <p:nvPicPr>
          <p:cNvPr id="7" name="Picture 6"/>
          <p:cNvPicPr>
            <a:picLocks noChangeAspect="1"/>
          </p:cNvPicPr>
          <p:nvPr/>
        </p:nvPicPr>
        <p:blipFill>
          <a:blip r:embed="rId2"/>
          <a:stretch>
            <a:fillRect/>
          </a:stretch>
        </p:blipFill>
        <p:spPr>
          <a:xfrm>
            <a:off x="4716016" y="1143000"/>
            <a:ext cx="3888432" cy="5184576"/>
          </a:xfrm>
          <a:prstGeom prst="rect">
            <a:avLst/>
          </a:prstGeom>
        </p:spPr>
      </p:pic>
    </p:spTree>
    <p:extLst>
      <p:ext uri="{BB962C8B-B14F-4D97-AF65-F5344CB8AC3E}">
        <p14:creationId xmlns:p14="http://schemas.microsoft.com/office/powerpoint/2010/main" val="1881447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磁芯存储器</a:t>
            </a:r>
            <a:endParaRPr kumimoji="1" lang="zh-CN" altLang="en-US" dirty="0"/>
          </a:p>
        </p:txBody>
      </p:sp>
      <p:sp>
        <p:nvSpPr>
          <p:cNvPr id="3" name="Content Placeholder 2"/>
          <p:cNvSpPr>
            <a:spLocks noGrp="1"/>
          </p:cNvSpPr>
          <p:nvPr>
            <p:ph idx="1"/>
          </p:nvPr>
        </p:nvSpPr>
        <p:spPr>
          <a:xfrm>
            <a:off x="457200" y="1219200"/>
            <a:ext cx="8229600" cy="1489720"/>
          </a:xfrm>
        </p:spPr>
        <p:txBody>
          <a:bodyPr/>
          <a:lstStyle/>
          <a:p>
            <a:r>
              <a:rPr lang="zh-CN" altLang="en-US"/>
              <a:t>圆柱</a:t>
            </a:r>
            <a:r>
              <a:rPr lang="zh-CN" altLang="en-US" dirty="0"/>
              <a:t>型陶瓷上涂磁粉</a:t>
            </a:r>
          </a:p>
          <a:p>
            <a:r>
              <a:rPr lang="zh-CN" altLang="en-US" dirty="0"/>
              <a:t>手工穿线，水手结</a:t>
            </a:r>
          </a:p>
          <a:p>
            <a:r>
              <a:rPr lang="zh-CN" altLang="en-US" dirty="0"/>
              <a:t>消磁后重写</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8</a:t>
            </a:fld>
            <a:endParaRPr lang="zh-CN" altLang="en-US">
              <a:solidFill>
                <a:srgbClr val="1F497D"/>
              </a:solidFill>
            </a:endParaRPr>
          </a:p>
        </p:txBody>
      </p:sp>
      <p:pic>
        <p:nvPicPr>
          <p:cNvPr id="6" name="Picture 5"/>
          <p:cNvPicPr>
            <a:picLocks noChangeAspect="1"/>
          </p:cNvPicPr>
          <p:nvPr/>
        </p:nvPicPr>
        <p:blipFill>
          <a:blip r:embed="rId2"/>
          <a:stretch>
            <a:fillRect/>
          </a:stretch>
        </p:blipFill>
        <p:spPr>
          <a:xfrm>
            <a:off x="448962" y="3377388"/>
            <a:ext cx="8246076" cy="2310493"/>
          </a:xfrm>
          <a:prstGeom prst="rect">
            <a:avLst/>
          </a:prstGeom>
        </p:spPr>
      </p:pic>
    </p:spTree>
    <p:extLst>
      <p:ext uri="{BB962C8B-B14F-4D97-AF65-F5344CB8AC3E}">
        <p14:creationId xmlns:p14="http://schemas.microsoft.com/office/powerpoint/2010/main" val="1539482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zh-CN" altLang="en-US" dirty="0"/>
              <a:t>半导体存储器</a:t>
            </a:r>
          </a:p>
        </p:txBody>
      </p:sp>
      <p:sp>
        <p:nvSpPr>
          <p:cNvPr id="3" name="Content Placeholder 2"/>
          <p:cNvSpPr>
            <a:spLocks noGrp="1"/>
          </p:cNvSpPr>
          <p:nvPr>
            <p:ph idx="1"/>
          </p:nvPr>
        </p:nvSpPr>
        <p:spPr/>
        <p:txBody>
          <a:bodyPr/>
          <a:lstStyle/>
          <a:p>
            <a:r>
              <a:rPr lang="zh-CN" altLang="en-US" dirty="0"/>
              <a:t>存储原理</a:t>
            </a:r>
          </a:p>
          <a:p>
            <a:pPr lvl="1"/>
            <a:r>
              <a:rPr lang="en-US" altLang="zh-CN" dirty="0"/>
              <a:t>MOS</a:t>
            </a:r>
            <a:r>
              <a:rPr lang="zh-CN" altLang="en-US" dirty="0"/>
              <a:t>管寄生电容</a:t>
            </a:r>
          </a:p>
          <a:p>
            <a:pPr lvl="1"/>
            <a:r>
              <a:rPr lang="zh-CN" altLang="en-US" dirty="0"/>
              <a:t>触发器</a:t>
            </a:r>
          </a:p>
          <a:p>
            <a:r>
              <a:rPr lang="zh-CN" altLang="en-US" dirty="0"/>
              <a:t>访问机制</a:t>
            </a:r>
          </a:p>
          <a:p>
            <a:pPr lvl="1"/>
            <a:r>
              <a:rPr lang="zh-CN" altLang="en-US" dirty="0"/>
              <a:t>随机访问</a:t>
            </a:r>
          </a:p>
          <a:p>
            <a:r>
              <a:rPr lang="zh-CN" altLang="en-US" dirty="0"/>
              <a:t>分类</a:t>
            </a:r>
          </a:p>
          <a:p>
            <a:pPr lvl="1"/>
            <a:r>
              <a:rPr lang="en-US" altLang="zh-CN" dirty="0"/>
              <a:t>ROM</a:t>
            </a:r>
            <a:r>
              <a:rPr lang="zh-CN" altLang="en-US" dirty="0"/>
              <a:t>、</a:t>
            </a:r>
            <a:r>
              <a:rPr lang="en-US" altLang="zh-CN" dirty="0"/>
              <a:t>RAM</a:t>
            </a:r>
          </a:p>
          <a:p>
            <a:pPr lvl="1"/>
            <a:r>
              <a:rPr lang="en-US" altLang="zh-CN" dirty="0"/>
              <a:t>SRAM</a:t>
            </a:r>
            <a:r>
              <a:rPr lang="zh-CN" altLang="en-US" dirty="0"/>
              <a:t>、</a:t>
            </a:r>
            <a:r>
              <a:rPr lang="en-US" altLang="zh-CN" dirty="0"/>
              <a:t>DRAM </a:t>
            </a:r>
          </a:p>
          <a:p>
            <a:endParaRPr kumimoji="1" lang="zh-CN" altLang="en-US" dirty="0"/>
          </a:p>
        </p:txBody>
      </p:sp>
      <p:sp>
        <p:nvSpPr>
          <p:cNvPr id="4" name="Slide Number Placeholder 3"/>
          <p:cNvSpPr>
            <a:spLocks noGrp="1"/>
          </p:cNvSpPr>
          <p:nvPr>
            <p:ph type="sldNum" sz="quarter" idx="12"/>
          </p:nvPr>
        </p:nvSpPr>
        <p:spPr/>
        <p:txBody>
          <a:bodyPr/>
          <a:lstStyle/>
          <a:p>
            <a:pPr>
              <a:defRPr/>
            </a:pPr>
            <a:fld id="{C98CD7A6-1B93-9844-850A-7A754EAB083E}" type="slidenum">
              <a:rPr lang="en-US" altLang="zh-CN" smtClean="0">
                <a:solidFill>
                  <a:srgbClr val="1F497D"/>
                </a:solidFill>
              </a:rPr>
              <a:pPr>
                <a:defRPr/>
              </a:pPr>
              <a:t>9</a:t>
            </a:fld>
            <a:endParaRPr lang="zh-CN" altLang="en-US">
              <a:solidFill>
                <a:srgbClr val="1F497D"/>
              </a:solidFill>
            </a:endParaRPr>
          </a:p>
        </p:txBody>
      </p:sp>
    </p:spTree>
    <p:extLst>
      <p:ext uri="{BB962C8B-B14F-4D97-AF65-F5344CB8AC3E}">
        <p14:creationId xmlns:p14="http://schemas.microsoft.com/office/powerpoint/2010/main" val="1105787121"/>
      </p:ext>
    </p:extLst>
  </p:cSld>
  <p:clrMapOvr>
    <a:masterClrMapping/>
  </p:clrMapOvr>
</p:sld>
</file>

<file path=ppt/theme/theme1.xml><?xml version="1.0" encoding="utf-8"?>
<a:theme xmlns:a="http://schemas.openxmlformats.org/drawingml/2006/main" name="主题1">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Arial"/>
        <a:ea typeface="黑体"/>
        <a:cs typeface=""/>
      </a:majorFont>
      <a:minorFont>
        <a:latin typeface="Gill Sans MT"/>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主题1 1">
        <a:dk1>
          <a:srgbClr val="000000"/>
        </a:dk1>
        <a:lt1>
          <a:srgbClr val="FFFFFF"/>
        </a:lt1>
        <a:dk2>
          <a:srgbClr val="464653"/>
        </a:dk2>
        <a:lt2>
          <a:srgbClr val="DDE9EC"/>
        </a:lt2>
        <a:accent1>
          <a:srgbClr val="727CA3"/>
        </a:accent1>
        <a:accent2>
          <a:srgbClr val="9FB8CD"/>
        </a:accent2>
        <a:accent3>
          <a:srgbClr val="FFFFFF"/>
        </a:accent3>
        <a:accent4>
          <a:srgbClr val="000000"/>
        </a:accent4>
        <a:accent5>
          <a:srgbClr val="BCBFCE"/>
        </a:accent5>
        <a:accent6>
          <a:srgbClr val="90A6BA"/>
        </a:accent6>
        <a:hlink>
          <a:srgbClr val="B292CA"/>
        </a:hlink>
        <a:folHlink>
          <a:srgbClr val="6B56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默认设计模板">
      <a:majorFont>
        <a:latin typeface="Times New Roman"/>
        <a:ea typeface="宋体"/>
        <a:cs typeface="宋体"/>
      </a:majorFont>
      <a:minorFont>
        <a:latin typeface="Times New Roman"/>
        <a:ea typeface="宋体"/>
        <a:cs typeface="宋体"/>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a:ln>
              <a:noFill/>
            </a:ln>
            <a:solidFill>
              <a:schemeClr val="tx1"/>
            </a:solidFill>
            <a:effectLst/>
            <a:latin typeface="Times New Roman" charset="0"/>
            <a:ea typeface="宋体" charset="0"/>
            <a:cs typeface="宋体"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a:ln>
              <a:noFill/>
            </a:ln>
            <a:solidFill>
              <a:schemeClr val="tx1"/>
            </a:solidFill>
            <a:effectLst/>
            <a:latin typeface="Times New Roman" charset="0"/>
            <a:ea typeface="宋体" charset="0"/>
            <a:cs typeface="宋体" charset="0"/>
          </a:defRPr>
        </a:defPPr>
      </a:lstStyle>
    </a:lnDef>
  </a:objectDefaults>
  <a:extraClrSchemeLst>
    <a:extraClrScheme>
      <a:clrScheme name="默认设计模板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默认设计模板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默认设计模板">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a:ln>
              <a:noFill/>
            </a:ln>
            <a:solidFill>
              <a:schemeClr val="tx1"/>
            </a:solidFill>
            <a:effectLst/>
            <a:latin typeface="Times New Roman" charset="0"/>
            <a:ea typeface="宋体"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a:ln>
              <a:noFill/>
            </a:ln>
            <a:solidFill>
              <a:schemeClr val="tx1"/>
            </a:solidFill>
            <a:effectLst/>
            <a:latin typeface="Times New Roman" charset="0"/>
            <a:ea typeface="宋体" charset="-122"/>
          </a:defRPr>
        </a:defPPr>
      </a:lstStyle>
    </a:lnDef>
  </a:objectDefaults>
  <a:extraClrSchemeLst>
    <a:extraClrScheme>
      <a:clrScheme name="默认设计模板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默认设计模板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5187</TotalTime>
  <Words>2685</Words>
  <Application>Microsoft Macintosh PowerPoint</Application>
  <PresentationFormat>On-screen Show (4:3)</PresentationFormat>
  <Paragraphs>432</Paragraphs>
  <Slides>43</Slides>
  <Notes>3</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43</vt:i4>
      </vt:variant>
    </vt:vector>
  </HeadingPairs>
  <TitlesOfParts>
    <vt:vector size="53" baseType="lpstr">
      <vt:lpstr>微软雅黑</vt:lpstr>
      <vt:lpstr>Arial</vt:lpstr>
      <vt:lpstr>Calibri</vt:lpstr>
      <vt:lpstr>Gill Sans MT</vt:lpstr>
      <vt:lpstr>Times New Roman</vt:lpstr>
      <vt:lpstr>Wingdings</vt:lpstr>
      <vt:lpstr>Wingdings 3</vt:lpstr>
      <vt:lpstr>主题1</vt:lpstr>
      <vt:lpstr>默认设计模板</vt:lpstr>
      <vt:lpstr>1_默认设计模板</vt:lpstr>
      <vt:lpstr>动态存储器</vt:lpstr>
      <vt:lpstr>本单元内容提要</vt:lpstr>
      <vt:lpstr>  本讲概要</vt:lpstr>
      <vt:lpstr>计算机硬件系统</vt:lpstr>
      <vt:lpstr>  存储器地位和作用</vt:lpstr>
      <vt:lpstr>  对存储介质的基本要求</vt:lpstr>
      <vt:lpstr>早期存储器</vt:lpstr>
      <vt:lpstr>磁芯存储器</vt:lpstr>
      <vt:lpstr>半导体存储器</vt:lpstr>
      <vt:lpstr>按访问方式分类</vt:lpstr>
      <vt:lpstr>  存储器系统设计目标</vt:lpstr>
      <vt:lpstr>摩尔定律</vt:lpstr>
      <vt:lpstr>Moore定律</vt:lpstr>
      <vt:lpstr>摩尔定律</vt:lpstr>
      <vt:lpstr>存储器对性能的影响</vt:lpstr>
      <vt:lpstr>存储器设计目标</vt:lpstr>
      <vt:lpstr>问题</vt:lpstr>
      <vt:lpstr>层次存储器系统</vt:lpstr>
      <vt:lpstr>程序运行的局部性原理</vt:lpstr>
      <vt:lpstr>  层次之间应满足的原则</vt:lpstr>
      <vt:lpstr>层次存储器系统</vt:lpstr>
      <vt:lpstr>现代计算机存储器系统</vt:lpstr>
      <vt:lpstr>不同类型存储器比较</vt:lpstr>
      <vt:lpstr>并行技术</vt:lpstr>
      <vt:lpstr>主存储器的作用和连接</vt:lpstr>
      <vt:lpstr>地址总线</vt:lpstr>
      <vt:lpstr>数据总线</vt:lpstr>
      <vt:lpstr>控制总线</vt:lpstr>
      <vt:lpstr>主存储器的读写过程</vt:lpstr>
      <vt:lpstr>动态存储器的存储原理</vt:lpstr>
      <vt:lpstr>PowerPoint Presentation</vt:lpstr>
      <vt:lpstr>PowerPoint Presentation</vt:lpstr>
      <vt:lpstr>PowerPoint Presentation</vt:lpstr>
      <vt:lpstr>PowerPoint Presentation</vt:lpstr>
      <vt:lpstr>PowerPoint Presentation</vt:lpstr>
      <vt:lpstr>动态存储器的工作特点</vt:lpstr>
      <vt:lpstr>PowerPoint Presentation</vt:lpstr>
      <vt:lpstr>  动态存储器读写过程</vt:lpstr>
      <vt:lpstr>DRAM 写时序</vt:lpstr>
      <vt:lpstr>DRAM 读时序</vt:lpstr>
      <vt:lpstr>小结</vt:lpstr>
      <vt:lpstr>阅读和思考</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面向云计算的网络化操作系统 课题三 启动预备会</dc:title>
  <dc:creator>Hu Chunming</dc:creator>
  <cp:lastModifiedBy>Kang Chen</cp:lastModifiedBy>
  <cp:revision>624</cp:revision>
  <dcterms:created xsi:type="dcterms:W3CDTF">2016-09-06T00:35:26Z</dcterms:created>
  <dcterms:modified xsi:type="dcterms:W3CDTF">2019-09-02T12:01:12Z</dcterms:modified>
</cp:coreProperties>
</file>

<file path=docProps/thumbnail.jpeg>
</file>